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5" r:id="rId2"/>
  </p:sldMasterIdLst>
  <p:sldIdLst>
    <p:sldId id="257" r:id="rId3"/>
    <p:sldId id="258" r:id="rId4"/>
    <p:sldId id="259" r:id="rId5"/>
    <p:sldId id="256" r:id="rId6"/>
    <p:sldId id="260" r:id="rId7"/>
    <p:sldId id="276" r:id="rId8"/>
    <p:sldId id="261" r:id="rId9"/>
    <p:sldId id="272" r:id="rId10"/>
    <p:sldId id="263" r:id="rId11"/>
    <p:sldId id="264" r:id="rId12"/>
    <p:sldId id="265" r:id="rId13"/>
    <p:sldId id="266" r:id="rId14"/>
    <p:sldId id="275" r:id="rId15"/>
    <p:sldId id="274" r:id="rId16"/>
    <p:sldId id="267" r:id="rId17"/>
    <p:sldId id="268" r:id="rId18"/>
    <p:sldId id="269" r:id="rId19"/>
    <p:sldId id="270" r:id="rId20"/>
    <p:sldId id="271" r:id="rId21"/>
    <p:sldId id="277" r:id="rId22"/>
    <p:sldId id="278" r:id="rId23"/>
    <p:sldId id="279" r:id="rId24"/>
    <p:sldId id="273" r:id="rId25"/>
  </p:sldIdLst>
  <p:sldSz cx="12192000" cy="6858000"/>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02A08EC-D313-493F-A1DE-26F232EA70DC}" type="slidenum">
              <a:rPr lang="en-US" altLang="en-US" smtClean="0"/>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80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1027CD9-4638-4684-9023-0C6E1A45DCC0}" type="slidenum">
              <a:rPr lang="en-US" altLang="en-US" smtClean="0"/>
              <a:pPr/>
              <a:t>‹#›</a:t>
            </a:fld>
            <a:endParaRPr lang="en-US" altLang="en-US"/>
          </a:p>
        </p:txBody>
      </p:sp>
    </p:spTree>
    <p:extLst>
      <p:ext uri="{BB962C8B-B14F-4D97-AF65-F5344CB8AC3E}">
        <p14:creationId xmlns:p14="http://schemas.microsoft.com/office/powerpoint/2010/main" val="3862906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C6E213D-D96B-4AC5-8E94-41E0E78EB31F}" type="slidenum">
              <a:rPr lang="en-US" altLang="en-US" smtClean="0"/>
              <a:pPr/>
              <a:t>‹#›</a:t>
            </a:fld>
            <a:endParaRPr lang="en-US" altLang="en-US"/>
          </a:p>
        </p:txBody>
      </p:sp>
    </p:spTree>
    <p:extLst>
      <p:ext uri="{BB962C8B-B14F-4D97-AF65-F5344CB8AC3E}">
        <p14:creationId xmlns:p14="http://schemas.microsoft.com/office/powerpoint/2010/main" val="378280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CDC26-6568-48F7-9FC4-28637A4EA7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290061-A8DC-4830-A938-87A0DCC0EE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77B405-93FD-44FA-AB76-7FCC430736BC}"/>
              </a:ext>
            </a:extLst>
          </p:cNvPr>
          <p:cNvSpPr>
            <a:spLocks noGrp="1"/>
          </p:cNvSpPr>
          <p:nvPr>
            <p:ph type="dt" sz="half" idx="10"/>
          </p:nvPr>
        </p:nvSpPr>
        <p:spPr/>
        <p:txBody>
          <a:bodyPr/>
          <a:lstStyle/>
          <a:p>
            <a:fld id="{F3526D07-D2E2-410F-9EC1-08237C2A8791}" type="datetimeFigureOut">
              <a:rPr lang="en-US" smtClean="0"/>
              <a:t>7/6/2022</a:t>
            </a:fld>
            <a:endParaRPr lang="en-US"/>
          </a:p>
        </p:txBody>
      </p:sp>
      <p:sp>
        <p:nvSpPr>
          <p:cNvPr id="5" name="Footer Placeholder 4">
            <a:extLst>
              <a:ext uri="{FF2B5EF4-FFF2-40B4-BE49-F238E27FC236}">
                <a16:creationId xmlns:a16="http://schemas.microsoft.com/office/drawing/2014/main" id="{07C6C55C-F420-4D82-ABF3-1A3C63305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C7CEF-A0B7-4610-A1B5-CF52AFE70539}"/>
              </a:ext>
            </a:extLst>
          </p:cNvPr>
          <p:cNvSpPr>
            <a:spLocks noGrp="1"/>
          </p:cNvSpPr>
          <p:nvPr>
            <p:ph type="sldNum" sz="quarter" idx="12"/>
          </p:nvPr>
        </p:nvSpPr>
        <p:spPr/>
        <p:txBody>
          <a:bodyPr/>
          <a:lstStyle/>
          <a:p>
            <a:fld id="{3007A794-401E-43A5-8C51-8A5F7C3031AE}" type="slidenum">
              <a:rPr lang="en-US" smtClean="0"/>
              <a:t>‹#›</a:t>
            </a:fld>
            <a:endParaRPr lang="en-US"/>
          </a:p>
        </p:txBody>
      </p:sp>
    </p:spTree>
    <p:extLst>
      <p:ext uri="{BB962C8B-B14F-4D97-AF65-F5344CB8AC3E}">
        <p14:creationId xmlns:p14="http://schemas.microsoft.com/office/powerpoint/2010/main" val="1685256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00B57-F4A9-440A-A4FD-120FC758C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A1EFF3-4EE1-4D2D-B93E-FB7A6D82D0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17729-A1BF-49AC-A132-F11EB3235EE2}"/>
              </a:ext>
            </a:extLst>
          </p:cNvPr>
          <p:cNvSpPr>
            <a:spLocks noGrp="1"/>
          </p:cNvSpPr>
          <p:nvPr>
            <p:ph type="dt" sz="half" idx="10"/>
          </p:nvPr>
        </p:nvSpPr>
        <p:spPr/>
        <p:txBody>
          <a:bodyPr/>
          <a:lstStyle/>
          <a:p>
            <a:fld id="{F3526D07-D2E2-410F-9EC1-08237C2A8791}" type="datetimeFigureOut">
              <a:rPr lang="en-US" smtClean="0"/>
              <a:t>7/6/2022</a:t>
            </a:fld>
            <a:endParaRPr lang="en-US"/>
          </a:p>
        </p:txBody>
      </p:sp>
      <p:sp>
        <p:nvSpPr>
          <p:cNvPr id="5" name="Footer Placeholder 4">
            <a:extLst>
              <a:ext uri="{FF2B5EF4-FFF2-40B4-BE49-F238E27FC236}">
                <a16:creationId xmlns:a16="http://schemas.microsoft.com/office/drawing/2014/main" id="{E7ECCE1B-E089-4E5D-BF41-F7D71806E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4BB64-7F19-4538-8E42-59521EF4D4F4}"/>
              </a:ext>
            </a:extLst>
          </p:cNvPr>
          <p:cNvSpPr>
            <a:spLocks noGrp="1"/>
          </p:cNvSpPr>
          <p:nvPr>
            <p:ph type="sldNum" sz="quarter" idx="12"/>
          </p:nvPr>
        </p:nvSpPr>
        <p:spPr/>
        <p:txBody>
          <a:bodyPr/>
          <a:lstStyle/>
          <a:p>
            <a:fld id="{3007A794-401E-43A5-8C51-8A5F7C3031AE}" type="slidenum">
              <a:rPr lang="en-US" smtClean="0"/>
              <a:t>‹#›</a:t>
            </a:fld>
            <a:endParaRPr lang="en-US"/>
          </a:p>
        </p:txBody>
      </p:sp>
    </p:spTree>
    <p:extLst>
      <p:ext uri="{BB962C8B-B14F-4D97-AF65-F5344CB8AC3E}">
        <p14:creationId xmlns:p14="http://schemas.microsoft.com/office/powerpoint/2010/main" val="4078293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4504-3842-4141-92AF-02DA284A95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40F63B-DEAD-4055-ADD2-101FFCD00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BFBBB0-2AC4-41C2-8BCA-E13A04483D56}"/>
              </a:ext>
            </a:extLst>
          </p:cNvPr>
          <p:cNvSpPr>
            <a:spLocks noGrp="1"/>
          </p:cNvSpPr>
          <p:nvPr>
            <p:ph type="dt" sz="half" idx="10"/>
          </p:nvPr>
        </p:nvSpPr>
        <p:spPr/>
        <p:txBody>
          <a:bodyPr/>
          <a:lstStyle/>
          <a:p>
            <a:fld id="{F3526D07-D2E2-410F-9EC1-08237C2A8791}" type="datetimeFigureOut">
              <a:rPr lang="en-US" smtClean="0"/>
              <a:t>7/6/2022</a:t>
            </a:fld>
            <a:endParaRPr lang="en-US"/>
          </a:p>
        </p:txBody>
      </p:sp>
      <p:sp>
        <p:nvSpPr>
          <p:cNvPr id="5" name="Footer Placeholder 4">
            <a:extLst>
              <a:ext uri="{FF2B5EF4-FFF2-40B4-BE49-F238E27FC236}">
                <a16:creationId xmlns:a16="http://schemas.microsoft.com/office/drawing/2014/main" id="{BBFF6143-EB4C-4F86-964D-A978E22A0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5F75A-E9E4-490F-BE0F-522831846909}"/>
              </a:ext>
            </a:extLst>
          </p:cNvPr>
          <p:cNvSpPr>
            <a:spLocks noGrp="1"/>
          </p:cNvSpPr>
          <p:nvPr>
            <p:ph type="sldNum" sz="quarter" idx="12"/>
          </p:nvPr>
        </p:nvSpPr>
        <p:spPr/>
        <p:txBody>
          <a:bodyPr/>
          <a:lstStyle/>
          <a:p>
            <a:fld id="{3007A794-401E-43A5-8C51-8A5F7C3031AE}" type="slidenum">
              <a:rPr lang="en-US" smtClean="0"/>
              <a:t>‹#›</a:t>
            </a:fld>
            <a:endParaRPr lang="en-US"/>
          </a:p>
        </p:txBody>
      </p:sp>
    </p:spTree>
    <p:extLst>
      <p:ext uri="{BB962C8B-B14F-4D97-AF65-F5344CB8AC3E}">
        <p14:creationId xmlns:p14="http://schemas.microsoft.com/office/powerpoint/2010/main" val="1299020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6AA7F-86B9-4DF3-A55A-6164903AD6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0FD61E-1F84-4971-93C3-26F92A1CFE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F2268F-8A22-4A5B-8E73-28D025C08B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3FAE54-B5B6-4757-B1B3-FC47DB246255}"/>
              </a:ext>
            </a:extLst>
          </p:cNvPr>
          <p:cNvSpPr>
            <a:spLocks noGrp="1"/>
          </p:cNvSpPr>
          <p:nvPr>
            <p:ph type="dt" sz="half" idx="10"/>
          </p:nvPr>
        </p:nvSpPr>
        <p:spPr/>
        <p:txBody>
          <a:bodyPr/>
          <a:lstStyle/>
          <a:p>
            <a:fld id="{F3526D07-D2E2-410F-9EC1-08237C2A8791}" type="datetimeFigureOut">
              <a:rPr lang="en-US" smtClean="0"/>
              <a:t>7/6/2022</a:t>
            </a:fld>
            <a:endParaRPr lang="en-US"/>
          </a:p>
        </p:txBody>
      </p:sp>
      <p:sp>
        <p:nvSpPr>
          <p:cNvPr id="6" name="Footer Placeholder 5">
            <a:extLst>
              <a:ext uri="{FF2B5EF4-FFF2-40B4-BE49-F238E27FC236}">
                <a16:creationId xmlns:a16="http://schemas.microsoft.com/office/drawing/2014/main" id="{A5CBBBB3-10C3-4B18-B375-7A855F88F7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000EC-3981-48BC-99C4-01BB630A993E}"/>
              </a:ext>
            </a:extLst>
          </p:cNvPr>
          <p:cNvSpPr>
            <a:spLocks noGrp="1"/>
          </p:cNvSpPr>
          <p:nvPr>
            <p:ph type="sldNum" sz="quarter" idx="12"/>
          </p:nvPr>
        </p:nvSpPr>
        <p:spPr/>
        <p:txBody>
          <a:bodyPr/>
          <a:lstStyle/>
          <a:p>
            <a:fld id="{3007A794-401E-43A5-8C51-8A5F7C3031AE}" type="slidenum">
              <a:rPr lang="en-US" smtClean="0"/>
              <a:t>‹#›</a:t>
            </a:fld>
            <a:endParaRPr lang="en-US"/>
          </a:p>
        </p:txBody>
      </p:sp>
    </p:spTree>
    <p:extLst>
      <p:ext uri="{BB962C8B-B14F-4D97-AF65-F5344CB8AC3E}">
        <p14:creationId xmlns:p14="http://schemas.microsoft.com/office/powerpoint/2010/main" val="234028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6243-AA96-4826-929B-B42D4035D4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0EC12C-E636-4711-A9B5-B7B431354B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139EBF-08DA-42A1-B4DF-5C51B53B3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778C83-8289-47AA-8FDE-231DA7E718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A2C4FE-2CF6-4661-834E-D1C4728BDA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B3FBD2-30C5-41BB-BBBA-ED26D9933FF4}"/>
              </a:ext>
            </a:extLst>
          </p:cNvPr>
          <p:cNvSpPr>
            <a:spLocks noGrp="1"/>
          </p:cNvSpPr>
          <p:nvPr>
            <p:ph type="dt" sz="half" idx="10"/>
          </p:nvPr>
        </p:nvSpPr>
        <p:spPr/>
        <p:txBody>
          <a:bodyPr/>
          <a:lstStyle/>
          <a:p>
            <a:fld id="{F3526D07-D2E2-410F-9EC1-08237C2A8791}" type="datetimeFigureOut">
              <a:rPr lang="en-US" smtClean="0"/>
              <a:t>7/6/2022</a:t>
            </a:fld>
            <a:endParaRPr lang="en-US"/>
          </a:p>
        </p:txBody>
      </p:sp>
      <p:sp>
        <p:nvSpPr>
          <p:cNvPr id="8" name="Footer Placeholder 7">
            <a:extLst>
              <a:ext uri="{FF2B5EF4-FFF2-40B4-BE49-F238E27FC236}">
                <a16:creationId xmlns:a16="http://schemas.microsoft.com/office/drawing/2014/main" id="{D55E5680-BCDF-4FF2-B3C9-B3527B6AE2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21BE28-A143-415C-A0D9-4941BA0780F1}"/>
              </a:ext>
            </a:extLst>
          </p:cNvPr>
          <p:cNvSpPr>
            <a:spLocks noGrp="1"/>
          </p:cNvSpPr>
          <p:nvPr>
            <p:ph type="sldNum" sz="quarter" idx="12"/>
          </p:nvPr>
        </p:nvSpPr>
        <p:spPr/>
        <p:txBody>
          <a:bodyPr/>
          <a:lstStyle/>
          <a:p>
            <a:fld id="{3007A794-401E-43A5-8C51-8A5F7C3031AE}" type="slidenum">
              <a:rPr lang="en-US" smtClean="0"/>
              <a:t>‹#›</a:t>
            </a:fld>
            <a:endParaRPr lang="en-US"/>
          </a:p>
        </p:txBody>
      </p:sp>
    </p:spTree>
    <p:extLst>
      <p:ext uri="{BB962C8B-B14F-4D97-AF65-F5344CB8AC3E}">
        <p14:creationId xmlns:p14="http://schemas.microsoft.com/office/powerpoint/2010/main" val="3353896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D58D9-44A8-4AEE-8E20-9908D43FFA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E979D7-1849-4277-B073-B41B26F4DD76}"/>
              </a:ext>
            </a:extLst>
          </p:cNvPr>
          <p:cNvSpPr>
            <a:spLocks noGrp="1"/>
          </p:cNvSpPr>
          <p:nvPr>
            <p:ph type="dt" sz="half" idx="10"/>
          </p:nvPr>
        </p:nvSpPr>
        <p:spPr/>
        <p:txBody>
          <a:bodyPr/>
          <a:lstStyle/>
          <a:p>
            <a:fld id="{F3526D07-D2E2-410F-9EC1-08237C2A8791}" type="datetimeFigureOut">
              <a:rPr lang="en-US" smtClean="0"/>
              <a:t>7/6/2022</a:t>
            </a:fld>
            <a:endParaRPr lang="en-US"/>
          </a:p>
        </p:txBody>
      </p:sp>
      <p:sp>
        <p:nvSpPr>
          <p:cNvPr id="4" name="Footer Placeholder 3">
            <a:extLst>
              <a:ext uri="{FF2B5EF4-FFF2-40B4-BE49-F238E27FC236}">
                <a16:creationId xmlns:a16="http://schemas.microsoft.com/office/drawing/2014/main" id="{C72C1B55-19C8-4031-AE37-D4AC821797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3BCB57-05F7-4439-A159-297CE3D9FE8E}"/>
              </a:ext>
            </a:extLst>
          </p:cNvPr>
          <p:cNvSpPr>
            <a:spLocks noGrp="1"/>
          </p:cNvSpPr>
          <p:nvPr>
            <p:ph type="sldNum" sz="quarter" idx="12"/>
          </p:nvPr>
        </p:nvSpPr>
        <p:spPr/>
        <p:txBody>
          <a:bodyPr/>
          <a:lstStyle/>
          <a:p>
            <a:fld id="{3007A794-401E-43A5-8C51-8A5F7C3031AE}" type="slidenum">
              <a:rPr lang="en-US" smtClean="0"/>
              <a:t>‹#›</a:t>
            </a:fld>
            <a:endParaRPr lang="en-US"/>
          </a:p>
        </p:txBody>
      </p:sp>
    </p:spTree>
    <p:extLst>
      <p:ext uri="{BB962C8B-B14F-4D97-AF65-F5344CB8AC3E}">
        <p14:creationId xmlns:p14="http://schemas.microsoft.com/office/powerpoint/2010/main" val="3764977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B435CB-940A-4FA6-BC5E-69546E52D717}"/>
              </a:ext>
            </a:extLst>
          </p:cNvPr>
          <p:cNvSpPr>
            <a:spLocks noGrp="1"/>
          </p:cNvSpPr>
          <p:nvPr>
            <p:ph type="dt" sz="half" idx="10"/>
          </p:nvPr>
        </p:nvSpPr>
        <p:spPr/>
        <p:txBody>
          <a:bodyPr/>
          <a:lstStyle/>
          <a:p>
            <a:fld id="{F3526D07-D2E2-410F-9EC1-08237C2A8791}" type="datetimeFigureOut">
              <a:rPr lang="en-US" smtClean="0"/>
              <a:t>7/6/2022</a:t>
            </a:fld>
            <a:endParaRPr lang="en-US"/>
          </a:p>
        </p:txBody>
      </p:sp>
      <p:sp>
        <p:nvSpPr>
          <p:cNvPr id="3" name="Footer Placeholder 2">
            <a:extLst>
              <a:ext uri="{FF2B5EF4-FFF2-40B4-BE49-F238E27FC236}">
                <a16:creationId xmlns:a16="http://schemas.microsoft.com/office/drawing/2014/main" id="{C63D5F04-1B40-4529-85E5-289DEC896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6FBF9A-AC54-445F-AE0D-4FF308823CA3}"/>
              </a:ext>
            </a:extLst>
          </p:cNvPr>
          <p:cNvSpPr>
            <a:spLocks noGrp="1"/>
          </p:cNvSpPr>
          <p:nvPr>
            <p:ph type="sldNum" sz="quarter" idx="12"/>
          </p:nvPr>
        </p:nvSpPr>
        <p:spPr/>
        <p:txBody>
          <a:bodyPr/>
          <a:lstStyle/>
          <a:p>
            <a:fld id="{3007A794-401E-43A5-8C51-8A5F7C3031AE}" type="slidenum">
              <a:rPr lang="en-US" smtClean="0"/>
              <a:t>‹#›</a:t>
            </a:fld>
            <a:endParaRPr lang="en-US"/>
          </a:p>
        </p:txBody>
      </p:sp>
    </p:spTree>
    <p:extLst>
      <p:ext uri="{BB962C8B-B14F-4D97-AF65-F5344CB8AC3E}">
        <p14:creationId xmlns:p14="http://schemas.microsoft.com/office/powerpoint/2010/main" val="3251542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BFE4-2168-4824-A60F-35CCC31A5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8AF319-5BE0-4B15-8D5D-A937A9C5B8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D1B404-E982-4BF3-AAF9-208D8E206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358354-B24F-4D39-88B6-A157B0B808B0}"/>
              </a:ext>
            </a:extLst>
          </p:cNvPr>
          <p:cNvSpPr>
            <a:spLocks noGrp="1"/>
          </p:cNvSpPr>
          <p:nvPr>
            <p:ph type="dt" sz="half" idx="10"/>
          </p:nvPr>
        </p:nvSpPr>
        <p:spPr/>
        <p:txBody>
          <a:bodyPr/>
          <a:lstStyle/>
          <a:p>
            <a:fld id="{F3526D07-D2E2-410F-9EC1-08237C2A8791}" type="datetimeFigureOut">
              <a:rPr lang="en-US" smtClean="0"/>
              <a:t>7/6/2022</a:t>
            </a:fld>
            <a:endParaRPr lang="en-US"/>
          </a:p>
        </p:txBody>
      </p:sp>
      <p:sp>
        <p:nvSpPr>
          <p:cNvPr id="6" name="Footer Placeholder 5">
            <a:extLst>
              <a:ext uri="{FF2B5EF4-FFF2-40B4-BE49-F238E27FC236}">
                <a16:creationId xmlns:a16="http://schemas.microsoft.com/office/drawing/2014/main" id="{7536301F-AA25-48F3-99B5-9BFAE7403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F56E8-1D25-458A-A931-7FC430062BF1}"/>
              </a:ext>
            </a:extLst>
          </p:cNvPr>
          <p:cNvSpPr>
            <a:spLocks noGrp="1"/>
          </p:cNvSpPr>
          <p:nvPr>
            <p:ph type="sldNum" sz="quarter" idx="12"/>
          </p:nvPr>
        </p:nvSpPr>
        <p:spPr/>
        <p:txBody>
          <a:bodyPr/>
          <a:lstStyle/>
          <a:p>
            <a:fld id="{3007A794-401E-43A5-8C51-8A5F7C3031AE}" type="slidenum">
              <a:rPr lang="en-US" smtClean="0"/>
              <a:t>‹#›</a:t>
            </a:fld>
            <a:endParaRPr lang="en-US"/>
          </a:p>
        </p:txBody>
      </p:sp>
    </p:spTree>
    <p:extLst>
      <p:ext uri="{BB962C8B-B14F-4D97-AF65-F5344CB8AC3E}">
        <p14:creationId xmlns:p14="http://schemas.microsoft.com/office/powerpoint/2010/main" val="55878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FDF8CD0-5F1E-4CC8-AC2E-27A8012B0B58}" type="slidenum">
              <a:rPr lang="en-US" altLang="en-US" smtClean="0"/>
              <a:pPr/>
              <a:t>‹#›</a:t>
            </a:fld>
            <a:endParaRPr lang="en-US" altLang="en-US"/>
          </a:p>
        </p:txBody>
      </p:sp>
    </p:spTree>
    <p:extLst>
      <p:ext uri="{BB962C8B-B14F-4D97-AF65-F5344CB8AC3E}">
        <p14:creationId xmlns:p14="http://schemas.microsoft.com/office/powerpoint/2010/main" val="1597494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B37E-22A5-47CD-8D09-CB42DE564C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F3E3D4-858F-4181-8DBC-A9B479565B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A9EB53-16CF-4BEF-82EE-CF5898EE45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71FE97-C113-4396-A4FC-EC01AC35DF15}"/>
              </a:ext>
            </a:extLst>
          </p:cNvPr>
          <p:cNvSpPr>
            <a:spLocks noGrp="1"/>
          </p:cNvSpPr>
          <p:nvPr>
            <p:ph type="dt" sz="half" idx="10"/>
          </p:nvPr>
        </p:nvSpPr>
        <p:spPr/>
        <p:txBody>
          <a:bodyPr/>
          <a:lstStyle/>
          <a:p>
            <a:fld id="{F3526D07-D2E2-410F-9EC1-08237C2A8791}" type="datetimeFigureOut">
              <a:rPr lang="en-US" smtClean="0"/>
              <a:t>7/6/2022</a:t>
            </a:fld>
            <a:endParaRPr lang="en-US"/>
          </a:p>
        </p:txBody>
      </p:sp>
      <p:sp>
        <p:nvSpPr>
          <p:cNvPr id="6" name="Footer Placeholder 5">
            <a:extLst>
              <a:ext uri="{FF2B5EF4-FFF2-40B4-BE49-F238E27FC236}">
                <a16:creationId xmlns:a16="http://schemas.microsoft.com/office/drawing/2014/main" id="{44002A45-25C7-46E9-850A-E95825FCA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38FF88-AB8A-41AA-BD03-B2688668BBFB}"/>
              </a:ext>
            </a:extLst>
          </p:cNvPr>
          <p:cNvSpPr>
            <a:spLocks noGrp="1"/>
          </p:cNvSpPr>
          <p:nvPr>
            <p:ph type="sldNum" sz="quarter" idx="12"/>
          </p:nvPr>
        </p:nvSpPr>
        <p:spPr/>
        <p:txBody>
          <a:bodyPr/>
          <a:lstStyle/>
          <a:p>
            <a:fld id="{3007A794-401E-43A5-8C51-8A5F7C3031AE}" type="slidenum">
              <a:rPr lang="en-US" smtClean="0"/>
              <a:t>‹#›</a:t>
            </a:fld>
            <a:endParaRPr lang="en-US"/>
          </a:p>
        </p:txBody>
      </p:sp>
    </p:spTree>
    <p:extLst>
      <p:ext uri="{BB962C8B-B14F-4D97-AF65-F5344CB8AC3E}">
        <p14:creationId xmlns:p14="http://schemas.microsoft.com/office/powerpoint/2010/main" val="311462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A20A-9FCA-4978-ACA2-7870EB99AA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8031AC-907A-4780-99BD-598A973EB1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D79ED-1E22-427E-9D8B-B20EF8097EE4}"/>
              </a:ext>
            </a:extLst>
          </p:cNvPr>
          <p:cNvSpPr>
            <a:spLocks noGrp="1"/>
          </p:cNvSpPr>
          <p:nvPr>
            <p:ph type="dt" sz="half" idx="10"/>
          </p:nvPr>
        </p:nvSpPr>
        <p:spPr/>
        <p:txBody>
          <a:bodyPr/>
          <a:lstStyle/>
          <a:p>
            <a:fld id="{F3526D07-D2E2-410F-9EC1-08237C2A8791}" type="datetimeFigureOut">
              <a:rPr lang="en-US" smtClean="0"/>
              <a:t>7/6/2022</a:t>
            </a:fld>
            <a:endParaRPr lang="en-US"/>
          </a:p>
        </p:txBody>
      </p:sp>
      <p:sp>
        <p:nvSpPr>
          <p:cNvPr id="5" name="Footer Placeholder 4">
            <a:extLst>
              <a:ext uri="{FF2B5EF4-FFF2-40B4-BE49-F238E27FC236}">
                <a16:creationId xmlns:a16="http://schemas.microsoft.com/office/drawing/2014/main" id="{36C04FD3-5AEA-49F4-8A6E-BF8232C04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BE02A-D9EB-494D-8A0C-4C9DB511B866}"/>
              </a:ext>
            </a:extLst>
          </p:cNvPr>
          <p:cNvSpPr>
            <a:spLocks noGrp="1"/>
          </p:cNvSpPr>
          <p:nvPr>
            <p:ph type="sldNum" sz="quarter" idx="12"/>
          </p:nvPr>
        </p:nvSpPr>
        <p:spPr/>
        <p:txBody>
          <a:bodyPr/>
          <a:lstStyle/>
          <a:p>
            <a:fld id="{3007A794-401E-43A5-8C51-8A5F7C3031AE}" type="slidenum">
              <a:rPr lang="en-US" smtClean="0"/>
              <a:t>‹#›</a:t>
            </a:fld>
            <a:endParaRPr lang="en-US"/>
          </a:p>
        </p:txBody>
      </p:sp>
    </p:spTree>
    <p:extLst>
      <p:ext uri="{BB962C8B-B14F-4D97-AF65-F5344CB8AC3E}">
        <p14:creationId xmlns:p14="http://schemas.microsoft.com/office/powerpoint/2010/main" val="665435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356ADE-934F-40F1-AA3F-85250DF73E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AD81C4-1E5E-4311-B6BC-9DEE644A8F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96BC2-D3F3-4C3E-A895-CB6A1F42C2FA}"/>
              </a:ext>
            </a:extLst>
          </p:cNvPr>
          <p:cNvSpPr>
            <a:spLocks noGrp="1"/>
          </p:cNvSpPr>
          <p:nvPr>
            <p:ph type="dt" sz="half" idx="10"/>
          </p:nvPr>
        </p:nvSpPr>
        <p:spPr/>
        <p:txBody>
          <a:bodyPr/>
          <a:lstStyle/>
          <a:p>
            <a:fld id="{F3526D07-D2E2-410F-9EC1-08237C2A8791}" type="datetimeFigureOut">
              <a:rPr lang="en-US" smtClean="0"/>
              <a:t>7/6/2022</a:t>
            </a:fld>
            <a:endParaRPr lang="en-US"/>
          </a:p>
        </p:txBody>
      </p:sp>
      <p:sp>
        <p:nvSpPr>
          <p:cNvPr id="5" name="Footer Placeholder 4">
            <a:extLst>
              <a:ext uri="{FF2B5EF4-FFF2-40B4-BE49-F238E27FC236}">
                <a16:creationId xmlns:a16="http://schemas.microsoft.com/office/drawing/2014/main" id="{C7E8E18E-5FE2-43CD-8BBD-95889AD12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A99EE-1FD4-4925-8761-7A606FAFB219}"/>
              </a:ext>
            </a:extLst>
          </p:cNvPr>
          <p:cNvSpPr>
            <a:spLocks noGrp="1"/>
          </p:cNvSpPr>
          <p:nvPr>
            <p:ph type="sldNum" sz="quarter" idx="12"/>
          </p:nvPr>
        </p:nvSpPr>
        <p:spPr/>
        <p:txBody>
          <a:bodyPr/>
          <a:lstStyle/>
          <a:p>
            <a:fld id="{3007A794-401E-43A5-8C51-8A5F7C3031AE}" type="slidenum">
              <a:rPr lang="en-US" smtClean="0"/>
              <a:t>‹#›</a:t>
            </a:fld>
            <a:endParaRPr lang="en-US"/>
          </a:p>
        </p:txBody>
      </p:sp>
    </p:spTree>
    <p:extLst>
      <p:ext uri="{BB962C8B-B14F-4D97-AF65-F5344CB8AC3E}">
        <p14:creationId xmlns:p14="http://schemas.microsoft.com/office/powerpoint/2010/main" val="414502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F590302-C607-44F8-9C29-0ECE69627BD2}" type="slidenum">
              <a:rPr lang="en-US" altLang="en-US" smtClean="0"/>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121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8D6DE54-5129-4B6A-9AA5-B2388290DCD3}" type="slidenum">
              <a:rPr lang="en-US" altLang="en-US" smtClean="0"/>
              <a:pPr/>
              <a:t>‹#›</a:t>
            </a:fld>
            <a:endParaRPr lang="en-US" altLang="en-US"/>
          </a:p>
        </p:txBody>
      </p:sp>
    </p:spTree>
    <p:extLst>
      <p:ext uri="{BB962C8B-B14F-4D97-AF65-F5344CB8AC3E}">
        <p14:creationId xmlns:p14="http://schemas.microsoft.com/office/powerpoint/2010/main" val="49084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6B7E4C9D-F8A1-4912-81EF-7C4187CEEE18}" type="slidenum">
              <a:rPr lang="en-US" altLang="en-US" smtClean="0"/>
              <a:pPr/>
              <a:t>‹#›</a:t>
            </a:fld>
            <a:endParaRPr lang="en-US" altLang="en-US"/>
          </a:p>
        </p:txBody>
      </p:sp>
    </p:spTree>
    <p:extLst>
      <p:ext uri="{BB962C8B-B14F-4D97-AF65-F5344CB8AC3E}">
        <p14:creationId xmlns:p14="http://schemas.microsoft.com/office/powerpoint/2010/main" val="171289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B59C20A-6521-4B97-9798-0FB426E294D6}" type="slidenum">
              <a:rPr lang="en-US" altLang="en-US" smtClean="0"/>
              <a:pPr/>
              <a:t>‹#›</a:t>
            </a:fld>
            <a:endParaRPr lang="en-US" altLang="en-US"/>
          </a:p>
        </p:txBody>
      </p:sp>
    </p:spTree>
    <p:extLst>
      <p:ext uri="{BB962C8B-B14F-4D97-AF65-F5344CB8AC3E}">
        <p14:creationId xmlns:p14="http://schemas.microsoft.com/office/powerpoint/2010/main" val="128143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ltLang="en-US"/>
          </a:p>
        </p:txBody>
      </p:sp>
      <p:sp>
        <p:nvSpPr>
          <p:cNvPr id="9" name="Slide Number Placeholder 8"/>
          <p:cNvSpPr>
            <a:spLocks noGrp="1"/>
          </p:cNvSpPr>
          <p:nvPr>
            <p:ph type="sldNum" sz="quarter" idx="12"/>
          </p:nvPr>
        </p:nvSpPr>
        <p:spPr/>
        <p:txBody>
          <a:bodyPr/>
          <a:lstStyle/>
          <a:p>
            <a:fld id="{F2079C56-819A-43F1-92F6-EB77DD92900C}" type="slidenum">
              <a:rPr lang="en-US" altLang="en-US" smtClean="0"/>
              <a:pPr/>
              <a:t>‹#›</a:t>
            </a:fld>
            <a:endParaRPr lang="en-US" altLang="en-US"/>
          </a:p>
        </p:txBody>
      </p:sp>
    </p:spTree>
    <p:extLst>
      <p:ext uri="{BB962C8B-B14F-4D97-AF65-F5344CB8AC3E}">
        <p14:creationId xmlns:p14="http://schemas.microsoft.com/office/powerpoint/2010/main" val="381519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0EE498F-DF3E-4614-A535-55EB7D115886}" type="slidenum">
              <a:rPr lang="en-US" altLang="en-US" smtClean="0"/>
              <a:pPr/>
              <a:t>‹#›</a:t>
            </a:fld>
            <a:endParaRPr lang="en-US" altLang="en-US"/>
          </a:p>
        </p:txBody>
      </p:sp>
    </p:spTree>
    <p:extLst>
      <p:ext uri="{BB962C8B-B14F-4D97-AF65-F5344CB8AC3E}">
        <p14:creationId xmlns:p14="http://schemas.microsoft.com/office/powerpoint/2010/main" val="373724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367D3A9-5D1D-4AA0-8B25-1EAC7DDDCF34}" type="slidenum">
              <a:rPr lang="en-US" altLang="en-US" smtClean="0"/>
              <a:pPr/>
              <a:t>‹#›</a:t>
            </a:fld>
            <a:endParaRPr lang="en-US" altLang="en-US"/>
          </a:p>
        </p:txBody>
      </p:sp>
    </p:spTree>
    <p:extLst>
      <p:ext uri="{BB962C8B-B14F-4D97-AF65-F5344CB8AC3E}">
        <p14:creationId xmlns:p14="http://schemas.microsoft.com/office/powerpoint/2010/main" val="25611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FFE26E-4025-47DE-BBB5-73F5074F58AB}" type="slidenum">
              <a:rPr lang="en-US" altLang="en-US" smtClean="0"/>
              <a:pPr/>
              <a:t>‹#›</a:t>
            </a:fld>
            <a:endParaRPr lang="en-US"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2618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1B01C1-AC52-44CC-83C9-C576FC514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525488-A014-4D6C-BCE5-EF5C0CC83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4F2E9-8EC2-45B7-9469-3B07F98E47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26D07-D2E2-410F-9EC1-08237C2A8791}" type="datetimeFigureOut">
              <a:rPr lang="en-US" smtClean="0"/>
              <a:t>7/6/2022</a:t>
            </a:fld>
            <a:endParaRPr lang="en-US"/>
          </a:p>
        </p:txBody>
      </p:sp>
      <p:sp>
        <p:nvSpPr>
          <p:cNvPr id="5" name="Footer Placeholder 4">
            <a:extLst>
              <a:ext uri="{FF2B5EF4-FFF2-40B4-BE49-F238E27FC236}">
                <a16:creationId xmlns:a16="http://schemas.microsoft.com/office/drawing/2014/main" id="{FB135AC4-6DBB-4A35-A4A6-50003CB0C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324439-17DF-4EB7-8C41-5FB0C21688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7A794-401E-43A5-8C51-8A5F7C3031AE}" type="slidenum">
              <a:rPr lang="en-US" smtClean="0"/>
              <a:t>‹#›</a:t>
            </a:fld>
            <a:endParaRPr lang="en-US"/>
          </a:p>
        </p:txBody>
      </p:sp>
    </p:spTree>
    <p:extLst>
      <p:ext uri="{BB962C8B-B14F-4D97-AF65-F5344CB8AC3E}">
        <p14:creationId xmlns:p14="http://schemas.microsoft.com/office/powerpoint/2010/main" val="157898008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BFAFDEC1-667B-3DA0-E9ED-2971FF8AFE02}"/>
              </a:ext>
            </a:extLst>
          </p:cNvPr>
          <p:cNvSpPr>
            <a:spLocks noGrp="1" noChangeArrowheads="1"/>
          </p:cNvSpPr>
          <p:nvPr>
            <p:ph type="ctrTitle"/>
          </p:nvPr>
        </p:nvSpPr>
        <p:spPr/>
        <p:txBody>
          <a:bodyPr/>
          <a:lstStyle/>
          <a:p>
            <a:pPr algn="ctr"/>
            <a:r>
              <a:rPr lang="en-US" altLang="en-US" i="1" dirty="0">
                <a:latin typeface="Futura Md BT" pitchFamily="34" charset="0"/>
              </a:rPr>
              <a:t>The Most Neglected Job In The World!</a:t>
            </a:r>
          </a:p>
        </p:txBody>
      </p:sp>
      <p:sp>
        <p:nvSpPr>
          <p:cNvPr id="10245" name="Rectangle 5">
            <a:extLst>
              <a:ext uri="{FF2B5EF4-FFF2-40B4-BE49-F238E27FC236}">
                <a16:creationId xmlns:a16="http://schemas.microsoft.com/office/drawing/2014/main" id="{0BFA2553-070F-FB54-7A8F-92C2B0F71345}"/>
              </a:ext>
            </a:extLst>
          </p:cNvPr>
          <p:cNvSpPr>
            <a:spLocks noGrp="1" noChangeArrowheads="1"/>
          </p:cNvSpPr>
          <p:nvPr>
            <p:ph type="subTitle" idx="1"/>
          </p:nvPr>
        </p:nvSpPr>
        <p:spPr/>
        <p:txBody>
          <a:bodyPr>
            <a:normAutofit/>
          </a:bodyPr>
          <a:lstStyle/>
          <a:p>
            <a:pPr algn="ctr"/>
            <a:r>
              <a:rPr lang="en-US" altLang="en-US" sz="3600" b="1" dirty="0">
                <a:solidFill>
                  <a:srgbClr val="FF0000"/>
                </a:solidFill>
              </a:rPr>
              <a:t>HOW DID OUR SOCIETY GET IN SUCH A MESS??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9884EB9-D746-8D97-F2F5-099C6E72EFFA}"/>
              </a:ext>
            </a:extLst>
          </p:cNvPr>
          <p:cNvSpPr>
            <a:spLocks noGrp="1" noChangeArrowheads="1"/>
          </p:cNvSpPr>
          <p:nvPr>
            <p:ph type="title"/>
          </p:nvPr>
        </p:nvSpPr>
        <p:spPr>
          <a:xfrm>
            <a:off x="1097280" y="533400"/>
            <a:ext cx="10058400" cy="8382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altLang="en-US" sz="6000" b="1" i="1" dirty="0">
                <a:solidFill>
                  <a:srgbClr val="FFFF00"/>
                </a:solidFill>
              </a:rPr>
              <a:t>Words</a:t>
            </a:r>
            <a:r>
              <a:rPr lang="en-US" altLang="en-US" sz="6000" b="1" dirty="0"/>
              <a:t> Cannot Replace </a:t>
            </a:r>
            <a:r>
              <a:rPr lang="en-US" altLang="en-US" sz="6000" b="1" i="1" dirty="0">
                <a:solidFill>
                  <a:srgbClr val="FFFF00"/>
                </a:solidFill>
              </a:rPr>
              <a:t>EXAMPLE!</a:t>
            </a:r>
          </a:p>
        </p:txBody>
      </p:sp>
      <p:sp>
        <p:nvSpPr>
          <p:cNvPr id="18435" name="Rectangle 3">
            <a:extLst>
              <a:ext uri="{FF2B5EF4-FFF2-40B4-BE49-F238E27FC236}">
                <a16:creationId xmlns:a16="http://schemas.microsoft.com/office/drawing/2014/main" id="{FFDF0C7D-3B3E-3BE3-3D70-DA8679C78040}"/>
              </a:ext>
            </a:extLst>
          </p:cNvPr>
          <p:cNvSpPr>
            <a:spLocks noGrp="1" noChangeArrowheads="1"/>
          </p:cNvSpPr>
          <p:nvPr>
            <p:ph idx="1"/>
          </p:nvPr>
        </p:nvSpPr>
        <p:spPr>
          <a:xfrm>
            <a:off x="1219200" y="1905000"/>
            <a:ext cx="9936480" cy="4419600"/>
          </a:xfrm>
        </p:spPr>
        <p:txBody>
          <a:bodyPr>
            <a:normAutofit lnSpcReduction="10000"/>
          </a:bodyPr>
          <a:lstStyle/>
          <a:p>
            <a:pPr algn="ctr"/>
            <a:r>
              <a:rPr lang="en-US" altLang="en-US" sz="2800" b="1" dirty="0"/>
              <a:t>Do we want our children to serve Jesus?</a:t>
            </a:r>
          </a:p>
          <a:p>
            <a:pPr algn="ctr"/>
            <a:r>
              <a:rPr lang="en-US" altLang="en-US" sz="2800" b="1" dirty="0"/>
              <a:t>To attend worship faithfully?</a:t>
            </a:r>
          </a:p>
          <a:p>
            <a:pPr algn="ctr"/>
            <a:r>
              <a:rPr lang="en-US" altLang="en-US" sz="2800" b="1" dirty="0"/>
              <a:t>To be good Bible students?</a:t>
            </a:r>
          </a:p>
          <a:p>
            <a:pPr algn="ctr"/>
            <a:r>
              <a:rPr lang="en-US" altLang="en-US" sz="2800" b="1" dirty="0"/>
              <a:t>To be people of prayer?</a:t>
            </a:r>
          </a:p>
          <a:p>
            <a:pPr algn="ctr"/>
            <a:r>
              <a:rPr lang="en-US" altLang="en-US" sz="2800" b="1" dirty="0"/>
              <a:t>Good spouses?</a:t>
            </a:r>
          </a:p>
          <a:p>
            <a:pPr algn="ctr"/>
            <a:r>
              <a:rPr lang="en-US" altLang="en-US" sz="2800" b="1" dirty="0"/>
              <a:t>Honest?</a:t>
            </a:r>
          </a:p>
          <a:p>
            <a:pPr algn="ctr"/>
            <a:r>
              <a:rPr lang="en-US" altLang="en-US" sz="2800" b="1" dirty="0"/>
              <a:t>Temperate?</a:t>
            </a:r>
          </a:p>
          <a:p>
            <a:pPr algn="ctr"/>
            <a:r>
              <a:rPr lang="en-US" altLang="en-US" sz="2800" b="1" dirty="0">
                <a:solidFill>
                  <a:srgbClr val="FF0000"/>
                </a:solidFill>
              </a:rPr>
              <a:t>NO RIGHT TO EXPECT OUR CHILDREN TO BE BETTER THAT WE WILLING TO BE!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5">
                                            <p:txEl>
                                              <p:pRg st="5" end="5"/>
                                            </p:txEl>
                                          </p:spTgt>
                                        </p:tgtEl>
                                        <p:attrNameLst>
                                          <p:attrName>style.visibility</p:attrName>
                                        </p:attrNameLst>
                                      </p:cBhvr>
                                      <p:to>
                                        <p:strVal val="visible"/>
                                      </p:to>
                                    </p:set>
                                    <p:anim calcmode="lin" valueType="num">
                                      <p:cBhvr additive="base">
                                        <p:cTn id="37"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6" end="6"/>
                                            </p:txEl>
                                          </p:spTgt>
                                        </p:tgtEl>
                                        <p:attrNameLst>
                                          <p:attrName>style.visibility</p:attrName>
                                        </p:attrNameLst>
                                      </p:cBhvr>
                                      <p:to>
                                        <p:strVal val="visible"/>
                                      </p:to>
                                    </p:set>
                                    <p:anim calcmode="lin" valueType="num">
                                      <p:cBhvr additive="base">
                                        <p:cTn id="4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435">
                                            <p:txEl>
                                              <p:pRg st="7" end="7"/>
                                            </p:txEl>
                                          </p:spTgt>
                                        </p:tgtEl>
                                        <p:attrNameLst>
                                          <p:attrName>style.visibility</p:attrName>
                                        </p:attrNameLst>
                                      </p:cBhvr>
                                      <p:to>
                                        <p:strVal val="visible"/>
                                      </p:to>
                                    </p:set>
                                    <p:anim calcmode="lin" valueType="num">
                                      <p:cBhvr additive="base">
                                        <p:cTn id="49"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AC7C555-09EE-FA22-107E-E9CFE4CB4F49}"/>
              </a:ext>
            </a:extLst>
          </p:cNvPr>
          <p:cNvSpPr>
            <a:spLocks noGrp="1" noChangeArrowheads="1"/>
          </p:cNvSpPr>
          <p:nvPr>
            <p:ph type="title"/>
          </p:nvPr>
        </p:nvSpPr>
        <p:spPr>
          <a:xfrm>
            <a:off x="1219200" y="609600"/>
            <a:ext cx="9936480" cy="899160"/>
          </a:xfrm>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en-US" altLang="en-US" sz="6600" b="1" dirty="0">
                <a:latin typeface="+mn-lt"/>
              </a:rPr>
              <a:t>Substitute </a:t>
            </a:r>
            <a:r>
              <a:rPr lang="en-US" altLang="en-US" sz="6600" b="1" i="1" dirty="0">
                <a:solidFill>
                  <a:srgbClr val="FFFF00"/>
                </a:solidFill>
                <a:latin typeface="+mn-lt"/>
              </a:rPr>
              <a:t>MONEY</a:t>
            </a:r>
            <a:r>
              <a:rPr lang="en-US" altLang="en-US" sz="6600" b="1" dirty="0">
                <a:latin typeface="+mn-lt"/>
              </a:rPr>
              <a:t> For </a:t>
            </a:r>
            <a:r>
              <a:rPr lang="en-US" altLang="en-US" sz="6600" b="1" i="1" dirty="0">
                <a:solidFill>
                  <a:srgbClr val="FFFF00"/>
                </a:solidFill>
                <a:latin typeface="+mn-lt"/>
              </a:rPr>
              <a:t>TIME</a:t>
            </a:r>
          </a:p>
        </p:txBody>
      </p:sp>
      <p:sp>
        <p:nvSpPr>
          <p:cNvPr id="19459" name="Rectangle 3">
            <a:extLst>
              <a:ext uri="{FF2B5EF4-FFF2-40B4-BE49-F238E27FC236}">
                <a16:creationId xmlns:a16="http://schemas.microsoft.com/office/drawing/2014/main" id="{C5AC41D2-C1B4-F87D-94E8-A1BD81F46B7C}"/>
              </a:ext>
            </a:extLst>
          </p:cNvPr>
          <p:cNvSpPr>
            <a:spLocks noGrp="1" noChangeArrowheads="1"/>
          </p:cNvSpPr>
          <p:nvPr>
            <p:ph idx="1"/>
          </p:nvPr>
        </p:nvSpPr>
        <p:spPr>
          <a:xfrm>
            <a:off x="1295400" y="1905000"/>
            <a:ext cx="9860280" cy="4191000"/>
          </a:xfrm>
        </p:spPr>
        <p:txBody>
          <a:bodyPr>
            <a:noAutofit/>
          </a:bodyPr>
          <a:lstStyle/>
          <a:p>
            <a:pPr>
              <a:lnSpc>
                <a:spcPct val="90000"/>
              </a:lnSpc>
            </a:pPr>
            <a:r>
              <a:rPr lang="en-US" altLang="en-US" sz="3600" dirty="0">
                <a:solidFill>
                  <a:srgbClr val="FF0000"/>
                </a:solidFill>
              </a:rPr>
              <a:t>We </a:t>
            </a:r>
            <a:r>
              <a:rPr lang="en-US" altLang="en-US" sz="3600" b="1" u="sng" dirty="0">
                <a:solidFill>
                  <a:srgbClr val="FF0000"/>
                </a:solidFill>
              </a:rPr>
              <a:t>OWE</a:t>
            </a:r>
            <a:r>
              <a:rPr lang="en-US" altLang="en-US" sz="3600" dirty="0">
                <a:solidFill>
                  <a:srgbClr val="FF0000"/>
                </a:solidFill>
              </a:rPr>
              <a:t> Our Family Material Support!</a:t>
            </a:r>
          </a:p>
          <a:p>
            <a:pPr lvl="1">
              <a:lnSpc>
                <a:spcPct val="90000"/>
              </a:lnSpc>
            </a:pPr>
            <a:r>
              <a:rPr lang="en-US" altLang="en-US" sz="3200" b="1" i="1" dirty="0"/>
              <a:t>“If any one does not provide for his relatives, and especially for his own family, he has disowned the faith and is worse than an unbeliever.” </a:t>
            </a:r>
            <a:r>
              <a:rPr lang="en-US" altLang="en-US" sz="2400" dirty="0"/>
              <a:t>[1 Timothy 5:8]</a:t>
            </a:r>
          </a:p>
          <a:p>
            <a:pPr lvl="1">
              <a:lnSpc>
                <a:spcPct val="90000"/>
              </a:lnSpc>
            </a:pPr>
            <a:r>
              <a:rPr lang="en-US" altLang="en-US" sz="3200" b="1" dirty="0"/>
              <a:t>“Deadbeat fathers” are problem IN and out of body of Christ.</a:t>
            </a:r>
          </a:p>
          <a:p>
            <a:pPr lvl="1">
              <a:lnSpc>
                <a:spcPct val="90000"/>
              </a:lnSpc>
            </a:pPr>
            <a:r>
              <a:rPr lang="en-US" altLang="en-US" sz="3200" b="1" dirty="0"/>
              <a:t>Others miserly, believe doing wife and children a favor by letting them share in his money!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 calcmode="lin" valueType="num">
                                      <p:cBhvr additive="base">
                                        <p:cTn id="11"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calcmode="lin" valueType="num">
                                      <p:cBhvr additive="base">
                                        <p:cTn id="17"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459">
                                            <p:txEl>
                                              <p:pRg st="3" end="3"/>
                                            </p:txEl>
                                          </p:spTgt>
                                        </p:tgtEl>
                                        <p:attrNameLst>
                                          <p:attrName>style.visibility</p:attrName>
                                        </p:attrNameLst>
                                      </p:cBhvr>
                                      <p:to>
                                        <p:strVal val="visible"/>
                                      </p:to>
                                    </p:set>
                                    <p:anim calcmode="lin" valueType="num">
                                      <p:cBhvr additive="base">
                                        <p:cTn id="23"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BB0D0F9-F2D0-0A12-0DDF-5B89B76C6DEC}"/>
              </a:ext>
            </a:extLst>
          </p:cNvPr>
          <p:cNvSpPr>
            <a:spLocks noGrp="1" noChangeArrowheads="1"/>
          </p:cNvSpPr>
          <p:nvPr>
            <p:ph type="title"/>
          </p:nvPr>
        </p:nvSpPr>
        <p:spPr>
          <a:xfrm>
            <a:off x="1097280" y="609600"/>
            <a:ext cx="10058400" cy="990600"/>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altLang="en-US" sz="6600" b="1" dirty="0">
                <a:latin typeface="+mn-lt"/>
              </a:rPr>
              <a:t>NO Substitute For </a:t>
            </a:r>
            <a:r>
              <a:rPr lang="en-US" altLang="en-US" sz="6600" b="1" i="1" dirty="0">
                <a:solidFill>
                  <a:srgbClr val="FFFF00"/>
                </a:solidFill>
                <a:latin typeface="+mn-lt"/>
              </a:rPr>
              <a:t>TIME!</a:t>
            </a:r>
          </a:p>
        </p:txBody>
      </p:sp>
      <p:sp>
        <p:nvSpPr>
          <p:cNvPr id="20483" name="Rectangle 3">
            <a:extLst>
              <a:ext uri="{FF2B5EF4-FFF2-40B4-BE49-F238E27FC236}">
                <a16:creationId xmlns:a16="http://schemas.microsoft.com/office/drawing/2014/main" id="{520B9438-8EE0-062B-2377-55D978BDC67C}"/>
              </a:ext>
            </a:extLst>
          </p:cNvPr>
          <p:cNvSpPr>
            <a:spLocks noGrp="1" noChangeArrowheads="1"/>
          </p:cNvSpPr>
          <p:nvPr>
            <p:ph idx="1"/>
          </p:nvPr>
        </p:nvSpPr>
        <p:spPr>
          <a:xfrm>
            <a:off x="1097280" y="1845734"/>
            <a:ext cx="10058400" cy="4250266"/>
          </a:xfrm>
        </p:spPr>
        <p:txBody>
          <a:bodyPr>
            <a:noAutofit/>
          </a:bodyPr>
          <a:lstStyle/>
          <a:p>
            <a:pPr>
              <a:lnSpc>
                <a:spcPct val="90000"/>
              </a:lnSpc>
            </a:pPr>
            <a:r>
              <a:rPr lang="en-US" altLang="en-US" sz="3800" b="1" i="1" dirty="0"/>
              <a:t>“How much time does average American father spend per week in conversation with his children?”</a:t>
            </a:r>
          </a:p>
          <a:p>
            <a:pPr>
              <a:lnSpc>
                <a:spcPct val="90000"/>
              </a:lnSpc>
            </a:pPr>
            <a:r>
              <a:rPr lang="en-US" altLang="en-US" sz="3800" b="1" dirty="0"/>
              <a:t>Too busy?  For OWN children?  See Mark 10:13-16.</a:t>
            </a:r>
          </a:p>
          <a:p>
            <a:pPr>
              <a:lnSpc>
                <a:spcPct val="90000"/>
              </a:lnSpc>
            </a:pPr>
            <a:r>
              <a:rPr lang="en-US" altLang="en-US" sz="3800" b="1" dirty="0"/>
              <a:t>The memories we make have lasting impact.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wipe(down)">
                                      <p:cBhvr>
                                        <p:cTn id="7" dur="500"/>
                                        <p:tgtEl>
                                          <p:spTgt spid="20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down)">
                                      <p:cBhvr>
                                        <p:cTn id="12" dur="500"/>
                                        <p:tgtEl>
                                          <p:spTgt spid="20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wipe(down)">
                                      <p:cBhvr>
                                        <p:cTn id="1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450D4D-A3B4-465B-A7F3-90A1FFFBA1F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9938"/>
            <a:ext cx="5627586" cy="6848061"/>
          </a:xfrm>
          <a:prstGeom prst="rect">
            <a:avLst/>
          </a:prstGeom>
        </p:spPr>
      </p:pic>
      <p:sp>
        <p:nvSpPr>
          <p:cNvPr id="3" name="TextBox 2">
            <a:extLst>
              <a:ext uri="{FF2B5EF4-FFF2-40B4-BE49-F238E27FC236}">
                <a16:creationId xmlns:a16="http://schemas.microsoft.com/office/drawing/2014/main" id="{C10C6472-FCF5-4999-8186-62BCB07EBFEF}"/>
              </a:ext>
            </a:extLst>
          </p:cNvPr>
          <p:cNvSpPr txBox="1"/>
          <p:nvPr/>
        </p:nvSpPr>
        <p:spPr>
          <a:xfrm>
            <a:off x="5976730" y="304800"/>
            <a:ext cx="5685183" cy="280076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white"/>
                </a:solidFill>
                <a:effectLst/>
                <a:uLnTx/>
                <a:uFillTx/>
                <a:latin typeface="Calibri" panose="020F0502020204030204"/>
                <a:ea typeface="+mn-ea"/>
                <a:cs typeface="+mn-cs"/>
              </a:rPr>
              <a:t>Went fishing with my father today, the most glorious day of my life…</a:t>
            </a: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07EF860-4A22-4BA5-857B-4742862D9731}"/>
              </a:ext>
            </a:extLst>
          </p:cNvPr>
          <p:cNvSpPr txBox="1"/>
          <p:nvPr/>
        </p:nvSpPr>
        <p:spPr>
          <a:xfrm>
            <a:off x="6005528" y="5106650"/>
            <a:ext cx="5627586"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0000"/>
                </a:solidFill>
                <a:effectLst/>
                <a:uLnTx/>
                <a:uFillTx/>
                <a:latin typeface="Calibri" panose="020F0502020204030204"/>
                <a:ea typeface="+mn-ea"/>
                <a:cs typeface="+mn-cs"/>
              </a:rPr>
              <a:t>Went fishing with my son, a day wasted.</a:t>
            </a:r>
          </a:p>
        </p:txBody>
      </p:sp>
    </p:spTree>
    <p:extLst>
      <p:ext uri="{BB962C8B-B14F-4D97-AF65-F5344CB8AC3E}">
        <p14:creationId xmlns:p14="http://schemas.microsoft.com/office/powerpoint/2010/main" val="136914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BB0D0F9-F2D0-0A12-0DDF-5B89B76C6DEC}"/>
              </a:ext>
            </a:extLst>
          </p:cNvPr>
          <p:cNvSpPr>
            <a:spLocks noGrp="1" noChangeArrowheads="1"/>
          </p:cNvSpPr>
          <p:nvPr>
            <p:ph type="title"/>
          </p:nvPr>
        </p:nvSpPr>
        <p:spPr>
          <a:xfrm>
            <a:off x="1097280" y="609600"/>
            <a:ext cx="10058400" cy="990600"/>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altLang="en-US" sz="6600" b="1" dirty="0">
                <a:latin typeface="+mn-lt"/>
              </a:rPr>
              <a:t>NO Substitute For </a:t>
            </a:r>
            <a:r>
              <a:rPr lang="en-US" altLang="en-US" sz="6600" b="1" i="1" dirty="0">
                <a:solidFill>
                  <a:srgbClr val="FFFF00"/>
                </a:solidFill>
                <a:latin typeface="+mn-lt"/>
              </a:rPr>
              <a:t>TIME!</a:t>
            </a:r>
          </a:p>
        </p:txBody>
      </p:sp>
      <p:sp>
        <p:nvSpPr>
          <p:cNvPr id="20483" name="Rectangle 3">
            <a:extLst>
              <a:ext uri="{FF2B5EF4-FFF2-40B4-BE49-F238E27FC236}">
                <a16:creationId xmlns:a16="http://schemas.microsoft.com/office/drawing/2014/main" id="{520B9438-8EE0-062B-2377-55D978BDC67C}"/>
              </a:ext>
            </a:extLst>
          </p:cNvPr>
          <p:cNvSpPr>
            <a:spLocks noGrp="1" noChangeArrowheads="1"/>
          </p:cNvSpPr>
          <p:nvPr>
            <p:ph idx="1"/>
          </p:nvPr>
        </p:nvSpPr>
        <p:spPr>
          <a:xfrm>
            <a:off x="1097280" y="1845734"/>
            <a:ext cx="10180320" cy="4250266"/>
          </a:xfrm>
        </p:spPr>
        <p:txBody>
          <a:bodyPr>
            <a:noAutofit/>
          </a:bodyPr>
          <a:lstStyle/>
          <a:p>
            <a:pPr>
              <a:lnSpc>
                <a:spcPct val="90000"/>
              </a:lnSpc>
            </a:pPr>
            <a:r>
              <a:rPr lang="en-US" altLang="en-US" sz="3800" b="1" i="1" dirty="0"/>
              <a:t>“How much time does average American father spend per week in conversation with his children?”</a:t>
            </a:r>
          </a:p>
          <a:p>
            <a:r>
              <a:rPr lang="en-US" altLang="en-US" sz="3800" b="1" dirty="0"/>
              <a:t>See Mark 10:13-16. Too busy?  For OWN children? </a:t>
            </a:r>
          </a:p>
          <a:p>
            <a:pPr>
              <a:lnSpc>
                <a:spcPct val="90000"/>
              </a:lnSpc>
            </a:pPr>
            <a:r>
              <a:rPr lang="en-US" altLang="en-US" sz="3800" b="1" dirty="0"/>
              <a:t>The memories we make have lasting impact.</a:t>
            </a:r>
          </a:p>
          <a:p>
            <a:pPr>
              <a:lnSpc>
                <a:spcPct val="90000"/>
              </a:lnSpc>
            </a:pPr>
            <a:r>
              <a:rPr lang="en-US" altLang="en-US" sz="3800" b="1" dirty="0">
                <a:solidFill>
                  <a:srgbClr val="FF0000"/>
                </a:solidFill>
              </a:rPr>
              <a:t>When neglect relationship—BOTH robbed!</a:t>
            </a:r>
          </a:p>
        </p:txBody>
      </p:sp>
    </p:spTree>
    <p:extLst>
      <p:ext uri="{BB962C8B-B14F-4D97-AF65-F5344CB8AC3E}">
        <p14:creationId xmlns:p14="http://schemas.microsoft.com/office/powerpoint/2010/main" val="781241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26B8EF6-C46E-F282-25B9-C16EB6F562F5}"/>
              </a:ext>
            </a:extLst>
          </p:cNvPr>
          <p:cNvSpPr>
            <a:spLocks noGrp="1" noChangeArrowheads="1"/>
          </p:cNvSpPr>
          <p:nvPr>
            <p:ph type="title"/>
          </p:nvPr>
        </p:nvSpPr>
        <p:spPr/>
        <p:txBody>
          <a:bodyPr>
            <a:normAutofit/>
          </a:bodyPr>
          <a:lstStyle/>
          <a:p>
            <a:pPr algn="ctr"/>
            <a:r>
              <a:rPr lang="en-US" altLang="en-US" b="1" u="sng" dirty="0">
                <a:latin typeface="+mn-lt"/>
              </a:rPr>
              <a:t>Cannot</a:t>
            </a:r>
            <a:r>
              <a:rPr lang="en-US" altLang="en-US" b="1" dirty="0">
                <a:latin typeface="+mn-lt"/>
              </a:rPr>
              <a:t> Substitute </a:t>
            </a:r>
            <a:br>
              <a:rPr lang="en-US" altLang="en-US" b="1" dirty="0">
                <a:latin typeface="+mn-lt"/>
              </a:rPr>
            </a:br>
            <a:r>
              <a:rPr lang="en-US" altLang="en-US" b="1" i="1" dirty="0">
                <a:solidFill>
                  <a:srgbClr val="FF0000"/>
                </a:solidFill>
                <a:latin typeface="+mn-lt"/>
              </a:rPr>
              <a:t>ABUSE for DISCIPLINE</a:t>
            </a:r>
          </a:p>
        </p:txBody>
      </p:sp>
      <p:sp>
        <p:nvSpPr>
          <p:cNvPr id="21507" name="Rectangle 3">
            <a:extLst>
              <a:ext uri="{FF2B5EF4-FFF2-40B4-BE49-F238E27FC236}">
                <a16:creationId xmlns:a16="http://schemas.microsoft.com/office/drawing/2014/main" id="{2C3229C1-8A38-42FB-6436-E96EE1039AA0}"/>
              </a:ext>
            </a:extLst>
          </p:cNvPr>
          <p:cNvSpPr>
            <a:spLocks noGrp="1" noChangeArrowheads="1"/>
          </p:cNvSpPr>
          <p:nvPr>
            <p:ph idx="1"/>
          </p:nvPr>
        </p:nvSpPr>
        <p:spPr>
          <a:xfrm>
            <a:off x="1097280" y="1845734"/>
            <a:ext cx="10561320" cy="4023360"/>
          </a:xfrm>
        </p:spPr>
        <p:txBody>
          <a:bodyPr>
            <a:normAutofit lnSpcReduction="10000"/>
          </a:bodyPr>
          <a:lstStyle/>
          <a:p>
            <a:r>
              <a:rPr lang="en-US" altLang="en-US" sz="4000" b="1" u="sng" dirty="0"/>
              <a:t>Sad NEGLECT of CORRECTION.</a:t>
            </a:r>
          </a:p>
          <a:p>
            <a:pPr lvl="1"/>
            <a:r>
              <a:rPr lang="en-US" altLang="en-US" sz="3600" b="1" i="1" dirty="0"/>
              <a:t>Our job to teach our children the meaning of word NO!</a:t>
            </a:r>
          </a:p>
          <a:p>
            <a:pPr lvl="1"/>
            <a:r>
              <a:rPr lang="en-US" altLang="en-US" sz="3600" b="1" i="1" dirty="0"/>
              <a:t>ROD of correction DOES have its place!  </a:t>
            </a:r>
            <a:br>
              <a:rPr lang="en-US" altLang="en-US" sz="3600" b="1" i="1" dirty="0"/>
            </a:br>
            <a:r>
              <a:rPr lang="en-US" altLang="en-US" sz="3600" b="1" i="1" dirty="0"/>
              <a:t>[Proverbs 13:24; 22:15; 23:12-14].</a:t>
            </a:r>
          </a:p>
          <a:p>
            <a:pPr lvl="1"/>
            <a:r>
              <a:rPr lang="en-US" altLang="en-US" sz="3600" b="1" i="1" dirty="0"/>
              <a:t>FATHERS (not just mothers) must enforce lessons of accountability.  (Learn FEAR).</a:t>
            </a:r>
          </a:p>
          <a:p>
            <a:pPr lvl="1"/>
            <a:r>
              <a:rPr lang="en-US" altLang="en-US" sz="3600" b="1" i="1" dirty="0"/>
              <a:t>Start EARLY!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500"/>
                                        <p:tgtEl>
                                          <p:spTgt spid="2150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fade">
                                      <p:cBhvr>
                                        <p:cTn id="15" dur="500"/>
                                        <p:tgtEl>
                                          <p:spTgt spid="2150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507">
                                            <p:txEl>
                                              <p:pRg st="3" end="3"/>
                                            </p:txEl>
                                          </p:spTgt>
                                        </p:tgtEl>
                                        <p:attrNameLst>
                                          <p:attrName>style.visibility</p:attrName>
                                        </p:attrNameLst>
                                      </p:cBhvr>
                                      <p:to>
                                        <p:strVal val="visible"/>
                                      </p:to>
                                    </p:set>
                                    <p:animEffect transition="in" filter="fade">
                                      <p:cBhvr>
                                        <p:cTn id="20" dur="500"/>
                                        <p:tgtEl>
                                          <p:spTgt spid="2150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Effect transition="in" filter="fade">
                                      <p:cBhvr>
                                        <p:cTn id="25"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B91F058-3817-5A4C-C302-3D2CA91B442F}"/>
              </a:ext>
            </a:extLst>
          </p:cNvPr>
          <p:cNvSpPr>
            <a:spLocks noGrp="1" noChangeArrowheads="1"/>
          </p:cNvSpPr>
          <p:nvPr>
            <p:ph type="title"/>
          </p:nvPr>
        </p:nvSpPr>
        <p:spPr>
          <a:xfrm>
            <a:off x="1097280" y="685800"/>
            <a:ext cx="10058400" cy="914400"/>
          </a:xfrm>
        </p:spPr>
        <p:txBody>
          <a:bodyPr>
            <a:normAutofit/>
          </a:bodyPr>
          <a:lstStyle/>
          <a:p>
            <a:pPr algn="ctr"/>
            <a:r>
              <a:rPr lang="en-US" altLang="en-US" sz="5400" b="1" dirty="0">
                <a:latin typeface="+mn-lt"/>
              </a:rPr>
              <a:t>Real Discipline Is </a:t>
            </a:r>
            <a:r>
              <a:rPr lang="en-US" altLang="en-US" sz="5400" b="1" u="sng" dirty="0">
                <a:solidFill>
                  <a:srgbClr val="FF0000"/>
                </a:solidFill>
                <a:latin typeface="+mn-lt"/>
              </a:rPr>
              <a:t>Not</a:t>
            </a:r>
            <a:r>
              <a:rPr lang="en-US" altLang="en-US" sz="5400" b="1" dirty="0">
                <a:latin typeface="+mn-lt"/>
              </a:rPr>
              <a:t> ABUSE!</a:t>
            </a:r>
          </a:p>
        </p:txBody>
      </p:sp>
      <p:sp>
        <p:nvSpPr>
          <p:cNvPr id="22531" name="Rectangle 3">
            <a:extLst>
              <a:ext uri="{FF2B5EF4-FFF2-40B4-BE49-F238E27FC236}">
                <a16:creationId xmlns:a16="http://schemas.microsoft.com/office/drawing/2014/main" id="{CC894CF8-F925-FA20-867E-9E2E6D84B348}"/>
              </a:ext>
            </a:extLst>
          </p:cNvPr>
          <p:cNvSpPr>
            <a:spLocks noGrp="1" noChangeArrowheads="1"/>
          </p:cNvSpPr>
          <p:nvPr>
            <p:ph idx="1"/>
          </p:nvPr>
        </p:nvSpPr>
        <p:spPr>
          <a:xfrm>
            <a:off x="152400" y="1828800"/>
            <a:ext cx="11887200" cy="4343400"/>
          </a:xfrm>
        </p:spPr>
        <p:style>
          <a:lnRef idx="2">
            <a:schemeClr val="dk1">
              <a:shade val="50000"/>
            </a:schemeClr>
          </a:lnRef>
          <a:fillRef idx="1">
            <a:schemeClr val="dk1"/>
          </a:fillRef>
          <a:effectRef idx="0">
            <a:schemeClr val="dk1"/>
          </a:effectRef>
          <a:fontRef idx="minor">
            <a:schemeClr val="lt1"/>
          </a:fontRef>
        </p:style>
        <p:txBody>
          <a:bodyPr>
            <a:noAutofit/>
          </a:bodyPr>
          <a:lstStyle/>
          <a:p>
            <a:pPr>
              <a:buFont typeface="Courier New" panose="02070309020205020404" pitchFamily="49" charset="0"/>
              <a:buChar char="o"/>
            </a:pPr>
            <a:r>
              <a:rPr lang="en-US" altLang="en-US" sz="4000" dirty="0"/>
              <a:t>“But if we judged ourselves truly, we should not be judged. But when we are judged by the Lord, we are </a:t>
            </a:r>
            <a:r>
              <a:rPr lang="en-US" altLang="en-US" sz="4000" b="1" dirty="0">
                <a:solidFill>
                  <a:srgbClr val="FFFF00"/>
                </a:solidFill>
              </a:rPr>
              <a:t>chastened so that we may not be condemned</a:t>
            </a:r>
            <a:r>
              <a:rPr lang="en-US" altLang="en-US" sz="4000" dirty="0">
                <a:solidFill>
                  <a:srgbClr val="FFFF00"/>
                </a:solidFill>
              </a:rPr>
              <a:t> </a:t>
            </a:r>
            <a:r>
              <a:rPr lang="en-US" altLang="en-US" sz="4000" dirty="0"/>
              <a:t>along with the world.” </a:t>
            </a:r>
            <a:r>
              <a:rPr lang="en-US" altLang="en-US" sz="2800" b="1" dirty="0"/>
              <a:t>[1 Corinthians 11:31-32]</a:t>
            </a:r>
          </a:p>
          <a:p>
            <a:pPr>
              <a:buFont typeface="Courier New" panose="02070309020205020404" pitchFamily="49" charset="0"/>
              <a:buChar char="o"/>
            </a:pPr>
            <a:r>
              <a:rPr lang="en-US" altLang="en-US" sz="4000" dirty="0"/>
              <a:t>There is a great deal of difference in </a:t>
            </a:r>
            <a:r>
              <a:rPr lang="en-US" altLang="en-US" sz="4000" b="1" dirty="0">
                <a:solidFill>
                  <a:srgbClr val="FFFF00"/>
                </a:solidFill>
              </a:rPr>
              <a:t>TRAINING</a:t>
            </a:r>
            <a:r>
              <a:rPr lang="en-US" altLang="en-US" sz="4000" dirty="0"/>
              <a:t> children and merely having regular </a:t>
            </a:r>
            <a:r>
              <a:rPr lang="en-US" altLang="en-US" sz="4000" b="1" dirty="0">
                <a:solidFill>
                  <a:srgbClr val="FFFF00"/>
                </a:solidFill>
              </a:rPr>
              <a:t>FIGHTS</a:t>
            </a:r>
            <a:r>
              <a:rPr lang="en-US" altLang="en-US" sz="4000" dirty="0"/>
              <a:t> with them!</a:t>
            </a:r>
          </a:p>
          <a:p>
            <a:pPr>
              <a:buFont typeface="Courier New" panose="02070309020205020404" pitchFamily="49" charset="0"/>
              <a:buChar char="o"/>
            </a:pPr>
            <a:r>
              <a:rPr lang="en-US" altLang="en-US" sz="3600" u="sng" dirty="0"/>
              <a:t>Training</a:t>
            </a:r>
            <a:r>
              <a:rPr lang="en-US" altLang="en-US" sz="3600" dirty="0"/>
              <a:t> is </a:t>
            </a:r>
            <a:r>
              <a:rPr lang="en-US" altLang="en-US" sz="3600" b="1" i="1" dirty="0">
                <a:solidFill>
                  <a:srgbClr val="FFFF00"/>
                </a:solidFill>
              </a:rPr>
              <a:t>THOUGHTFUL, CONTROLLED, FROM LOVE!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fade">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fade">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31C6B6C-9E86-1B84-19E6-CFCDCEA11938}"/>
              </a:ext>
            </a:extLst>
          </p:cNvPr>
          <p:cNvSpPr>
            <a:spLocks noGrp="1" noChangeArrowheads="1"/>
          </p:cNvSpPr>
          <p:nvPr>
            <p:ph type="title"/>
          </p:nvPr>
        </p:nvSpPr>
        <p:spPr>
          <a:xfrm>
            <a:off x="1097280" y="286603"/>
            <a:ext cx="10058400" cy="1313597"/>
          </a:xfrm>
        </p:spPr>
        <p:txBody>
          <a:bodyPr>
            <a:normAutofit fontScale="90000"/>
          </a:bodyPr>
          <a:lstStyle/>
          <a:p>
            <a:pPr algn="ctr"/>
            <a:r>
              <a:rPr lang="en-US" altLang="en-US" b="1" dirty="0">
                <a:latin typeface="+mn-lt"/>
              </a:rPr>
              <a:t>Must Not Substitute </a:t>
            </a:r>
            <a:br>
              <a:rPr lang="en-US" altLang="en-US" b="1" dirty="0">
                <a:latin typeface="+mn-lt"/>
              </a:rPr>
            </a:br>
            <a:r>
              <a:rPr lang="en-US" altLang="en-US" b="1" dirty="0">
                <a:solidFill>
                  <a:srgbClr val="FF0000"/>
                </a:solidFill>
                <a:latin typeface="+mn-lt"/>
              </a:rPr>
              <a:t>ABRASIVENESS For STRENGTH!</a:t>
            </a:r>
          </a:p>
        </p:txBody>
      </p:sp>
      <p:sp>
        <p:nvSpPr>
          <p:cNvPr id="23555" name="Rectangle 3">
            <a:extLst>
              <a:ext uri="{FF2B5EF4-FFF2-40B4-BE49-F238E27FC236}">
                <a16:creationId xmlns:a16="http://schemas.microsoft.com/office/drawing/2014/main" id="{074D0B47-B0B1-090C-5469-4D2C0D57FE14}"/>
              </a:ext>
            </a:extLst>
          </p:cNvPr>
          <p:cNvSpPr>
            <a:spLocks noGrp="1" noChangeArrowheads="1"/>
          </p:cNvSpPr>
          <p:nvPr>
            <p:ph idx="1"/>
          </p:nvPr>
        </p:nvSpPr>
        <p:spPr>
          <a:xfrm>
            <a:off x="1219200" y="1905000"/>
            <a:ext cx="9936480" cy="4267200"/>
          </a:xfrm>
        </p:spPr>
        <p:txBody>
          <a:bodyPr>
            <a:normAutofit/>
          </a:bodyPr>
          <a:lstStyle/>
          <a:p>
            <a:r>
              <a:rPr lang="en-US" altLang="en-US" sz="3600" b="1" i="1" dirty="0"/>
              <a:t>“Rudeness is a weak man’s imitation of strength.”</a:t>
            </a:r>
          </a:p>
          <a:p>
            <a:r>
              <a:rPr lang="en-US" altLang="en-US" sz="3600" dirty="0"/>
              <a:t>Case of </a:t>
            </a:r>
            <a:r>
              <a:rPr lang="en-US" altLang="en-US" sz="3600" dirty="0" err="1"/>
              <a:t>Nabal</a:t>
            </a:r>
            <a:r>
              <a:rPr lang="en-US" altLang="en-US" sz="3600" dirty="0"/>
              <a:t> [1 Samuel 25:3].</a:t>
            </a:r>
          </a:p>
          <a:p>
            <a:pPr lvl="1"/>
            <a:r>
              <a:rPr lang="en-US" altLang="en-US" sz="3200" dirty="0">
                <a:solidFill>
                  <a:srgbClr val="FF0000"/>
                </a:solidFill>
              </a:rPr>
              <a:t>“</a:t>
            </a:r>
            <a:r>
              <a:rPr lang="en-US" altLang="en-US" sz="3200" b="1" i="1" dirty="0">
                <a:solidFill>
                  <a:srgbClr val="FF0000"/>
                </a:solidFill>
              </a:rPr>
              <a:t>The man’s name was </a:t>
            </a:r>
            <a:r>
              <a:rPr lang="en-US" altLang="en-US" sz="3200" b="1" i="1" dirty="0" err="1">
                <a:solidFill>
                  <a:srgbClr val="FF0000"/>
                </a:solidFill>
              </a:rPr>
              <a:t>Nabal</a:t>
            </a:r>
            <a:r>
              <a:rPr lang="en-US" altLang="en-US" sz="3200" b="1" i="1" dirty="0">
                <a:solidFill>
                  <a:srgbClr val="FF0000"/>
                </a:solidFill>
              </a:rPr>
              <a:t> (Fool), a Calebite, and his wife’s name was Abigail. The woman was intelligent and good-looking, the man brutish and mean</a:t>
            </a:r>
            <a:r>
              <a:rPr lang="en-US" altLang="en-US" sz="3200" dirty="0">
                <a:solidFill>
                  <a:srgbClr val="FF0000"/>
                </a:solidFill>
              </a:rPr>
              <a:t>.” </a:t>
            </a:r>
          </a:p>
          <a:p>
            <a:pPr lvl="1"/>
            <a:r>
              <a:rPr lang="en-US" altLang="en-US" sz="3200" dirty="0"/>
              <a:t>Men today who think way to “be a man” is to show no affection, disregard others, act rashly, never explain self, surly and menacing. </a:t>
            </a:r>
            <a:r>
              <a:rPr lang="en-US" altLang="en-US" sz="3200" b="1" dirty="0"/>
              <a:t>They don’t know what a man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fade">
                                      <p:cBhvr>
                                        <p:cTn id="15" dur="500"/>
                                        <p:tgtEl>
                                          <p:spTgt spid="2355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555">
                                            <p:txEl>
                                              <p:pRg st="3" end="3"/>
                                            </p:txEl>
                                          </p:spTgt>
                                        </p:tgtEl>
                                        <p:attrNameLst>
                                          <p:attrName>style.visibility</p:attrName>
                                        </p:attrNameLst>
                                      </p:cBhvr>
                                      <p:to>
                                        <p:strVal val="visible"/>
                                      </p:to>
                                    </p:set>
                                    <p:animEffect transition="in" filter="fade">
                                      <p:cBhvr>
                                        <p:cTn id="20"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B2904E0-ECCB-B565-60E3-4DD9619384EE}"/>
              </a:ext>
            </a:extLst>
          </p:cNvPr>
          <p:cNvSpPr>
            <a:spLocks noGrp="1" noChangeArrowheads="1"/>
          </p:cNvSpPr>
          <p:nvPr>
            <p:ph type="title"/>
          </p:nvPr>
        </p:nvSpPr>
        <p:spPr/>
        <p:txBody>
          <a:bodyPr/>
          <a:lstStyle/>
          <a:p>
            <a:r>
              <a:rPr lang="en-US" altLang="en-US" b="1" dirty="0"/>
              <a:t>Ephesians 5:29</a:t>
            </a:r>
          </a:p>
        </p:txBody>
      </p:sp>
      <p:sp>
        <p:nvSpPr>
          <p:cNvPr id="24579" name="Rectangle 3">
            <a:extLst>
              <a:ext uri="{FF2B5EF4-FFF2-40B4-BE49-F238E27FC236}">
                <a16:creationId xmlns:a16="http://schemas.microsoft.com/office/drawing/2014/main" id="{A42C6F33-B06B-6335-A02E-93BEF2144408}"/>
              </a:ext>
            </a:extLst>
          </p:cNvPr>
          <p:cNvSpPr>
            <a:spLocks noGrp="1" noChangeArrowheads="1"/>
          </p:cNvSpPr>
          <p:nvPr>
            <p:ph idx="1"/>
          </p:nvPr>
        </p:nvSpPr>
        <p:spPr>
          <a:xfrm>
            <a:off x="1219200" y="2057400"/>
            <a:ext cx="9936480" cy="4191000"/>
          </a:xfrm>
        </p:spPr>
        <p:txBody>
          <a:bodyPr>
            <a:normAutofit/>
          </a:bodyPr>
          <a:lstStyle/>
          <a:p>
            <a:r>
              <a:rPr lang="en-US" altLang="en-US" sz="4000" b="1" i="1" dirty="0"/>
              <a:t>“For no man ever hates his own flesh, but nourishes and cherishes it, as Christ does the church…” </a:t>
            </a:r>
          </a:p>
          <a:p>
            <a:pPr lvl="1"/>
            <a:r>
              <a:rPr lang="en-US" altLang="en-US" sz="3600" b="1" i="1" dirty="0">
                <a:solidFill>
                  <a:srgbClr val="FF0000"/>
                </a:solidFill>
              </a:rPr>
              <a:t>Nourish – Feed, support, maintain.</a:t>
            </a:r>
          </a:p>
          <a:p>
            <a:pPr lvl="1"/>
            <a:r>
              <a:rPr lang="en-US" altLang="en-US" sz="3600" b="1" i="1" dirty="0">
                <a:solidFill>
                  <a:srgbClr val="FF0000"/>
                </a:solidFill>
              </a:rPr>
              <a:t>Cherish – “To cherish with tender love, to foster with tender care.”  See 1 Thessalonians 2:7. </a:t>
            </a:r>
          </a:p>
          <a:p>
            <a:r>
              <a:rPr lang="en-US" altLang="en-US" sz="4000" i="1" u="sng" dirty="0"/>
              <a:t>Real</a:t>
            </a:r>
            <a:r>
              <a:rPr lang="en-US" altLang="en-US" sz="4000" dirty="0"/>
              <a:t> man is not ashamed to love his family!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fade">
                                      <p:cBhvr>
                                        <p:cTn id="15" dur="500"/>
                                        <p:tgtEl>
                                          <p:spTgt spid="2457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579">
                                            <p:txEl>
                                              <p:pRg st="3" end="3"/>
                                            </p:txEl>
                                          </p:spTgt>
                                        </p:tgtEl>
                                        <p:attrNameLst>
                                          <p:attrName>style.visibility</p:attrName>
                                        </p:attrNameLst>
                                      </p:cBhvr>
                                      <p:to>
                                        <p:strVal val="visible"/>
                                      </p:to>
                                    </p:set>
                                    <p:animEffect transition="in" filter="fade">
                                      <p:cBhvr>
                                        <p:cTn id="20"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A1259B7-0AAF-BB53-93CE-FECBF47F14F6}"/>
              </a:ext>
            </a:extLst>
          </p:cNvPr>
          <p:cNvSpPr>
            <a:spLocks noGrp="1" noChangeArrowheads="1"/>
          </p:cNvSpPr>
          <p:nvPr>
            <p:ph type="title"/>
          </p:nvPr>
        </p:nvSpPr>
        <p:spPr>
          <a:xfrm>
            <a:off x="1097280" y="286603"/>
            <a:ext cx="10058400" cy="1389797"/>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altLang="en-US" sz="5400" b="1" dirty="0">
                <a:latin typeface="+mn-lt"/>
              </a:rPr>
              <a:t>The Father </a:t>
            </a:r>
            <a:r>
              <a:rPr lang="en-US" altLang="en-US" sz="5400" b="1" dirty="0">
                <a:solidFill>
                  <a:srgbClr val="FFFF00"/>
                </a:solidFill>
                <a:latin typeface="+mn-lt"/>
              </a:rPr>
              <a:t>OUR </a:t>
            </a:r>
            <a:r>
              <a:rPr lang="en-US" altLang="en-US" sz="5400" b="1" i="1" dirty="0">
                <a:solidFill>
                  <a:srgbClr val="FFFF00"/>
                </a:solidFill>
                <a:latin typeface="+mn-lt"/>
              </a:rPr>
              <a:t>Father </a:t>
            </a:r>
            <a:br>
              <a:rPr lang="en-US" altLang="en-US" sz="5400" b="1" i="1" dirty="0">
                <a:latin typeface="+mn-lt"/>
              </a:rPr>
            </a:br>
            <a:r>
              <a:rPr lang="en-US" altLang="en-US" sz="5400" b="1" dirty="0">
                <a:latin typeface="+mn-lt"/>
              </a:rPr>
              <a:t>Want Us To  Be…</a:t>
            </a:r>
          </a:p>
        </p:txBody>
      </p:sp>
      <p:sp>
        <p:nvSpPr>
          <p:cNvPr id="25603" name="Rectangle 3">
            <a:extLst>
              <a:ext uri="{FF2B5EF4-FFF2-40B4-BE49-F238E27FC236}">
                <a16:creationId xmlns:a16="http://schemas.microsoft.com/office/drawing/2014/main" id="{F9064C8D-5218-6EF0-1E78-594D8899DD09}"/>
              </a:ext>
            </a:extLst>
          </p:cNvPr>
          <p:cNvSpPr>
            <a:spLocks noGrp="1" noChangeArrowheads="1"/>
          </p:cNvSpPr>
          <p:nvPr>
            <p:ph idx="1"/>
          </p:nvPr>
        </p:nvSpPr>
        <p:spPr/>
        <p:txBody>
          <a:bodyPr>
            <a:normAutofit/>
          </a:bodyPr>
          <a:lstStyle/>
          <a:p>
            <a:pPr algn="ctr"/>
            <a:r>
              <a:rPr lang="en-US" altLang="en-US" sz="5900" b="1" dirty="0"/>
              <a:t>BE </a:t>
            </a:r>
            <a:r>
              <a:rPr lang="en-US" altLang="en-US" sz="5900" b="1" dirty="0">
                <a:solidFill>
                  <a:srgbClr val="FF0000"/>
                </a:solidFill>
              </a:rPr>
              <a:t>AWARE</a:t>
            </a:r>
            <a:r>
              <a:rPr lang="en-US" altLang="en-US" sz="5900" b="1" dirty="0"/>
              <a:t>!</a:t>
            </a:r>
          </a:p>
          <a:p>
            <a:pPr algn="ctr"/>
            <a:r>
              <a:rPr lang="en-US" altLang="en-US" sz="5900" b="1" dirty="0"/>
              <a:t>Be </a:t>
            </a:r>
            <a:r>
              <a:rPr lang="en-US" altLang="en-US" sz="5900" b="1" dirty="0">
                <a:solidFill>
                  <a:srgbClr val="FF0000"/>
                </a:solidFill>
              </a:rPr>
              <a:t>INVOLVED</a:t>
            </a:r>
            <a:r>
              <a:rPr lang="en-US" altLang="en-US" sz="5900" b="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down)">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down)">
                                      <p:cBhvr>
                                        <p:cTn id="12" dur="500"/>
                                        <p:tgtEl>
                                          <p:spTgt spid="25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51C68FD-2CE7-E6FA-BA76-318FC39A20BC}"/>
              </a:ext>
            </a:extLst>
          </p:cNvPr>
          <p:cNvSpPr>
            <a:spLocks noGrp="1" noChangeArrowheads="1"/>
          </p:cNvSpPr>
          <p:nvPr>
            <p:ph type="title"/>
          </p:nvPr>
        </p:nvSpPr>
        <p:spPr/>
        <p:txBody>
          <a:bodyPr/>
          <a:lstStyle/>
          <a:p>
            <a:r>
              <a:rPr lang="en-US" altLang="en-US" b="1" i="1" dirty="0">
                <a:solidFill>
                  <a:srgbClr val="FF0000"/>
                </a:solidFill>
                <a:latin typeface="+mn-lt"/>
              </a:rPr>
              <a:t>Real</a:t>
            </a:r>
            <a:r>
              <a:rPr lang="en-US" altLang="en-US" b="1" dirty="0">
                <a:solidFill>
                  <a:srgbClr val="FF0000"/>
                </a:solidFill>
                <a:latin typeface="+mn-lt"/>
              </a:rPr>
              <a:t> Problems…</a:t>
            </a:r>
          </a:p>
        </p:txBody>
      </p:sp>
      <p:sp>
        <p:nvSpPr>
          <p:cNvPr id="12291" name="Rectangle 3">
            <a:extLst>
              <a:ext uri="{FF2B5EF4-FFF2-40B4-BE49-F238E27FC236}">
                <a16:creationId xmlns:a16="http://schemas.microsoft.com/office/drawing/2014/main" id="{48214FBF-21EF-6029-129B-32001180DF2D}"/>
              </a:ext>
            </a:extLst>
          </p:cNvPr>
          <p:cNvSpPr>
            <a:spLocks noGrp="1" noChangeArrowheads="1"/>
          </p:cNvSpPr>
          <p:nvPr>
            <p:ph idx="1"/>
          </p:nvPr>
        </p:nvSpPr>
        <p:spPr>
          <a:xfrm>
            <a:off x="1097280" y="1845734"/>
            <a:ext cx="10058400" cy="4326466"/>
          </a:xfrm>
        </p:spPr>
        <p:txBody>
          <a:bodyPr>
            <a:normAutofit/>
          </a:bodyPr>
          <a:lstStyle/>
          <a:p>
            <a:pPr algn="ctr"/>
            <a:r>
              <a:rPr lang="en-US" altLang="en-US" sz="3900" b="1" dirty="0"/>
              <a:t>High crime rate.</a:t>
            </a:r>
          </a:p>
          <a:p>
            <a:pPr algn="ctr"/>
            <a:r>
              <a:rPr lang="en-US" altLang="en-US" sz="3900" b="1" dirty="0"/>
              <a:t>School violence.</a:t>
            </a:r>
          </a:p>
          <a:p>
            <a:pPr algn="ctr"/>
            <a:r>
              <a:rPr lang="en-US" altLang="en-US" sz="3900" b="1" dirty="0"/>
              <a:t>Domestic violence.</a:t>
            </a:r>
          </a:p>
          <a:p>
            <a:pPr algn="ctr"/>
            <a:r>
              <a:rPr lang="en-US" altLang="en-US" sz="3900" b="1" dirty="0"/>
              <a:t>Drug abuse.</a:t>
            </a:r>
          </a:p>
          <a:p>
            <a:pPr algn="ctr"/>
            <a:r>
              <a:rPr lang="en-US" altLang="en-US" sz="3900" b="1" dirty="0"/>
              <a:t>Dishonesty.</a:t>
            </a:r>
          </a:p>
          <a:p>
            <a:pPr algn="ctr"/>
            <a:r>
              <a:rPr lang="en-US" altLang="en-US" sz="3900" b="1" dirty="0"/>
              <a:t>Lazy, shiftless workforce.</a:t>
            </a:r>
            <a:endParaRPr lang="en-US" altLang="en-US" sz="3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5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500"/>
                                        <p:tgtEl>
                                          <p:spTgt spid="122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fade">
                                      <p:cBhvr>
                                        <p:cTn id="32"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894B6-CBCF-5C35-787B-2B47B6C11879}"/>
              </a:ext>
            </a:extLst>
          </p:cNvPr>
          <p:cNvSpPr>
            <a:spLocks noGrp="1"/>
          </p:cNvSpPr>
          <p:nvPr>
            <p:ph idx="1"/>
          </p:nvPr>
        </p:nvSpPr>
        <p:spPr>
          <a:xfrm>
            <a:off x="152400" y="0"/>
            <a:ext cx="11811000" cy="6096000"/>
          </a:xfrm>
          <a:solidFill>
            <a:schemeClr val="bg1"/>
          </a:solidFill>
        </p:spPr>
        <p:txBody>
          <a:bodyPr>
            <a:noAutofit/>
          </a:bodyPr>
          <a:lstStyle/>
          <a:p>
            <a:pPr>
              <a:buFont typeface="Wingdings" panose="05000000000000000000" pitchFamily="2" charset="2"/>
              <a:buChar char="§"/>
            </a:pPr>
            <a:r>
              <a:rPr lang="en-US" sz="3100" b="1" dirty="0">
                <a:solidFill>
                  <a:srgbClr val="FF0000"/>
                </a:solidFill>
              </a:rPr>
              <a:t>Be prepared to watch Walt Disney movies with her some 200 times each.</a:t>
            </a:r>
          </a:p>
          <a:p>
            <a:pPr>
              <a:buFont typeface="Wingdings" panose="05000000000000000000" pitchFamily="2" charset="2"/>
              <a:buChar char="§"/>
            </a:pPr>
            <a:r>
              <a:rPr lang="en-US" sz="3100" b="1" dirty="0"/>
              <a:t>Remember, when you are dealing with a 13-year-old girl, for all intents and purposes, you are dealing with a fruitcake.</a:t>
            </a:r>
          </a:p>
          <a:p>
            <a:pPr>
              <a:buFont typeface="Wingdings" panose="05000000000000000000" pitchFamily="2" charset="2"/>
              <a:buChar char="§"/>
            </a:pPr>
            <a:r>
              <a:rPr lang="en-US" sz="3100" b="1" dirty="0">
                <a:solidFill>
                  <a:srgbClr val="FF0000"/>
                </a:solidFill>
              </a:rPr>
              <a:t>Never forget that supportive fathers produce daughters with high self-esteem.</a:t>
            </a:r>
          </a:p>
          <a:p>
            <a:pPr>
              <a:buFont typeface="Wingdings" panose="05000000000000000000" pitchFamily="2" charset="2"/>
              <a:buChar char="§"/>
            </a:pPr>
            <a:r>
              <a:rPr lang="en-US" sz="3100" b="1" dirty="0"/>
              <a:t>Ask her about her day, every day.  Share her wonder.</a:t>
            </a:r>
          </a:p>
          <a:p>
            <a:pPr>
              <a:buFont typeface="Wingdings" panose="05000000000000000000" pitchFamily="2" charset="2"/>
              <a:buChar char="§"/>
            </a:pPr>
            <a:r>
              <a:rPr lang="en-US" sz="3100" b="1" dirty="0">
                <a:solidFill>
                  <a:srgbClr val="FF0000"/>
                </a:solidFill>
              </a:rPr>
              <a:t>Remember, she needs a strong self-image before she becomes an awkward teen.  A father’s love can make all the difference.</a:t>
            </a:r>
          </a:p>
          <a:p>
            <a:pPr>
              <a:buFont typeface="Wingdings" panose="05000000000000000000" pitchFamily="2" charset="2"/>
              <a:buChar char="§"/>
            </a:pPr>
            <a:r>
              <a:rPr lang="en-US" sz="3100" b="1" dirty="0">
                <a:solidFill>
                  <a:schemeClr val="tx1"/>
                </a:solidFill>
              </a:rPr>
              <a:t>When she is particularly angry, sit down with her and have her try to describe what’s going on.  Remember, the longer you listen, the more you will learn.</a:t>
            </a:r>
          </a:p>
        </p:txBody>
      </p:sp>
      <p:sp>
        <p:nvSpPr>
          <p:cNvPr id="4" name="TextBox 3">
            <a:extLst>
              <a:ext uri="{FF2B5EF4-FFF2-40B4-BE49-F238E27FC236}">
                <a16:creationId xmlns:a16="http://schemas.microsoft.com/office/drawing/2014/main" id="{B3907D54-1993-35F8-1780-B3AEA3E97863}"/>
              </a:ext>
            </a:extLst>
          </p:cNvPr>
          <p:cNvSpPr txBox="1"/>
          <p:nvPr/>
        </p:nvSpPr>
        <p:spPr>
          <a:xfrm>
            <a:off x="0" y="6400800"/>
            <a:ext cx="12192000" cy="461665"/>
          </a:xfrm>
          <a:prstGeom prst="rect">
            <a:avLst/>
          </a:prstGeom>
          <a:noFill/>
        </p:spPr>
        <p:txBody>
          <a:bodyPr wrap="square" rtlCol="0">
            <a:spAutoFit/>
          </a:bodyPr>
          <a:lstStyle/>
          <a:p>
            <a:pPr algn="ctr"/>
            <a:r>
              <a:rPr lang="en-US" sz="2400" b="1" i="1" dirty="0">
                <a:solidFill>
                  <a:srgbClr val="FFFF00"/>
                </a:solidFill>
              </a:rPr>
              <a:t>“FATHER TO DAUGHTER: LIFE LESSONS ON RAISING A GIRL”</a:t>
            </a:r>
            <a:r>
              <a:rPr lang="en-US" sz="2400" b="1" dirty="0">
                <a:solidFill>
                  <a:srgbClr val="FFFF00"/>
                </a:solidFill>
              </a:rPr>
              <a:t> by Harry Harrison</a:t>
            </a:r>
            <a:endParaRPr lang="en-US" sz="2400" b="1" i="1" dirty="0">
              <a:solidFill>
                <a:srgbClr val="FFFF00"/>
              </a:solidFill>
            </a:endParaRPr>
          </a:p>
        </p:txBody>
      </p:sp>
    </p:spTree>
    <p:extLst>
      <p:ext uri="{BB962C8B-B14F-4D97-AF65-F5344CB8AC3E}">
        <p14:creationId xmlns:p14="http://schemas.microsoft.com/office/powerpoint/2010/main" val="211200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894B6-CBCF-5C35-787B-2B47B6C11879}"/>
              </a:ext>
            </a:extLst>
          </p:cNvPr>
          <p:cNvSpPr>
            <a:spLocks noGrp="1"/>
          </p:cNvSpPr>
          <p:nvPr>
            <p:ph idx="1"/>
          </p:nvPr>
        </p:nvSpPr>
        <p:spPr>
          <a:xfrm>
            <a:off x="152400" y="228600"/>
            <a:ext cx="11811000" cy="6019800"/>
          </a:xfrm>
          <a:solidFill>
            <a:schemeClr val="bg1"/>
          </a:solidFill>
        </p:spPr>
        <p:txBody>
          <a:bodyPr>
            <a:normAutofit fontScale="92500" lnSpcReduction="10000"/>
          </a:bodyPr>
          <a:lstStyle/>
          <a:p>
            <a:pPr>
              <a:buFont typeface="Wingdings" panose="05000000000000000000" pitchFamily="2" charset="2"/>
              <a:buChar char="§"/>
            </a:pPr>
            <a:r>
              <a:rPr lang="en-US" sz="3200" b="1" dirty="0"/>
              <a:t>Take part in her life now.  Don’t wait until she’s 15 to try and develop a relationship.</a:t>
            </a:r>
          </a:p>
          <a:p>
            <a:pPr>
              <a:buFont typeface="Wingdings" panose="05000000000000000000" pitchFamily="2" charset="2"/>
              <a:buChar char="§"/>
            </a:pPr>
            <a:r>
              <a:rPr lang="en-US" sz="3200" b="1" dirty="0">
                <a:solidFill>
                  <a:srgbClr val="FF0000"/>
                </a:solidFill>
              </a:rPr>
              <a:t>Get to know her friends. Middle school marks the zenith of peer pressure.</a:t>
            </a:r>
          </a:p>
          <a:p>
            <a:pPr>
              <a:buFont typeface="Wingdings" panose="05000000000000000000" pitchFamily="2" charset="2"/>
              <a:buChar char="§"/>
            </a:pPr>
            <a:r>
              <a:rPr lang="en-US" sz="3200" b="1" dirty="0"/>
              <a:t>If you don’t approve of the way she looks before she goes out, send her back to her room to start over.  Be gentle but firm.</a:t>
            </a:r>
          </a:p>
          <a:p>
            <a:pPr>
              <a:buFont typeface="Wingdings" panose="05000000000000000000" pitchFamily="2" charset="2"/>
              <a:buChar char="§"/>
            </a:pPr>
            <a:r>
              <a:rPr lang="en-US" sz="3200" b="1" dirty="0">
                <a:solidFill>
                  <a:srgbClr val="FF0000"/>
                </a:solidFill>
              </a:rPr>
              <a:t>Teach her that if she acts stupid to attract boys, she will attract stupid boys.</a:t>
            </a:r>
          </a:p>
          <a:p>
            <a:pPr>
              <a:buFont typeface="Wingdings" panose="05000000000000000000" pitchFamily="2" charset="2"/>
              <a:buChar char="§"/>
            </a:pPr>
            <a:r>
              <a:rPr lang="en-US" sz="3200" b="1" dirty="0"/>
              <a:t>If a boy pulls up and honks for her, go out and have words with him.  Explain that your daughter answers to a doorbell.</a:t>
            </a:r>
          </a:p>
          <a:p>
            <a:pPr>
              <a:buFont typeface="Wingdings" panose="05000000000000000000" pitchFamily="2" charset="2"/>
              <a:buChar char="§"/>
            </a:pPr>
            <a:r>
              <a:rPr lang="en-US" sz="3200" b="1" dirty="0">
                <a:solidFill>
                  <a:srgbClr val="FF0000"/>
                </a:solidFill>
              </a:rPr>
              <a:t>Wait up for her. Knowing Dad will be greeting her at the door has a very positive effect on her decision-making process.</a:t>
            </a:r>
          </a:p>
          <a:p>
            <a:pPr>
              <a:buFont typeface="Wingdings" panose="05000000000000000000" pitchFamily="2" charset="2"/>
              <a:buChar char="§"/>
            </a:pPr>
            <a:r>
              <a:rPr lang="en-US" sz="3200" b="1" dirty="0"/>
              <a:t>Tell her she is the daughter you always dreamed about.</a:t>
            </a:r>
            <a:endParaRPr lang="en-US" b="1" dirty="0"/>
          </a:p>
        </p:txBody>
      </p:sp>
      <p:sp>
        <p:nvSpPr>
          <p:cNvPr id="4" name="TextBox 3">
            <a:extLst>
              <a:ext uri="{FF2B5EF4-FFF2-40B4-BE49-F238E27FC236}">
                <a16:creationId xmlns:a16="http://schemas.microsoft.com/office/drawing/2014/main" id="{B3907D54-1993-35F8-1780-B3AEA3E97863}"/>
              </a:ext>
            </a:extLst>
          </p:cNvPr>
          <p:cNvSpPr txBox="1"/>
          <p:nvPr/>
        </p:nvSpPr>
        <p:spPr>
          <a:xfrm>
            <a:off x="0" y="6400800"/>
            <a:ext cx="12192000" cy="461665"/>
          </a:xfrm>
          <a:prstGeom prst="rect">
            <a:avLst/>
          </a:prstGeom>
          <a:noFill/>
        </p:spPr>
        <p:txBody>
          <a:bodyPr wrap="square" rtlCol="0">
            <a:spAutoFit/>
          </a:bodyPr>
          <a:lstStyle/>
          <a:p>
            <a:pPr algn="ctr"/>
            <a:r>
              <a:rPr lang="en-US" sz="2400" b="1" i="1" dirty="0">
                <a:solidFill>
                  <a:srgbClr val="FFFF00"/>
                </a:solidFill>
              </a:rPr>
              <a:t>“FATHER TO DAUGHTER: LIFE LESSONS ON RAISING A GIRL”</a:t>
            </a:r>
            <a:r>
              <a:rPr lang="en-US" sz="2400" b="1" dirty="0">
                <a:solidFill>
                  <a:srgbClr val="FFFF00"/>
                </a:solidFill>
              </a:rPr>
              <a:t> by Harry Harrison</a:t>
            </a:r>
            <a:endParaRPr lang="en-US" sz="2400" b="1" i="1" dirty="0">
              <a:solidFill>
                <a:srgbClr val="FFFF00"/>
              </a:solidFill>
            </a:endParaRPr>
          </a:p>
        </p:txBody>
      </p:sp>
    </p:spTree>
    <p:extLst>
      <p:ext uri="{BB962C8B-B14F-4D97-AF65-F5344CB8AC3E}">
        <p14:creationId xmlns:p14="http://schemas.microsoft.com/office/powerpoint/2010/main" val="405181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A1259B7-0AAF-BB53-93CE-FECBF47F14F6}"/>
              </a:ext>
            </a:extLst>
          </p:cNvPr>
          <p:cNvSpPr>
            <a:spLocks noGrp="1" noChangeArrowheads="1"/>
          </p:cNvSpPr>
          <p:nvPr>
            <p:ph type="title"/>
          </p:nvPr>
        </p:nvSpPr>
        <p:spPr>
          <a:xfrm>
            <a:off x="1097280" y="286603"/>
            <a:ext cx="10058400" cy="1389797"/>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en-US" altLang="en-US" sz="5400" b="1" dirty="0">
                <a:latin typeface="+mn-lt"/>
              </a:rPr>
              <a:t>The Father </a:t>
            </a:r>
            <a:r>
              <a:rPr lang="en-US" altLang="en-US" sz="5400" b="1" dirty="0">
                <a:solidFill>
                  <a:srgbClr val="FFFF00"/>
                </a:solidFill>
                <a:latin typeface="+mn-lt"/>
              </a:rPr>
              <a:t>OUR </a:t>
            </a:r>
            <a:r>
              <a:rPr lang="en-US" altLang="en-US" sz="5400" b="1" i="1" dirty="0">
                <a:solidFill>
                  <a:srgbClr val="FFFF00"/>
                </a:solidFill>
                <a:latin typeface="+mn-lt"/>
              </a:rPr>
              <a:t>Father </a:t>
            </a:r>
            <a:br>
              <a:rPr lang="en-US" altLang="en-US" sz="5400" b="1" i="1" dirty="0">
                <a:latin typeface="+mn-lt"/>
              </a:rPr>
            </a:br>
            <a:r>
              <a:rPr lang="en-US" altLang="en-US" sz="5400" b="1" dirty="0">
                <a:latin typeface="+mn-lt"/>
              </a:rPr>
              <a:t>Want Us To  Be…</a:t>
            </a:r>
          </a:p>
        </p:txBody>
      </p:sp>
      <p:sp>
        <p:nvSpPr>
          <p:cNvPr id="25603" name="Rectangle 3">
            <a:extLst>
              <a:ext uri="{FF2B5EF4-FFF2-40B4-BE49-F238E27FC236}">
                <a16:creationId xmlns:a16="http://schemas.microsoft.com/office/drawing/2014/main" id="{F9064C8D-5218-6EF0-1E78-594D8899DD09}"/>
              </a:ext>
            </a:extLst>
          </p:cNvPr>
          <p:cNvSpPr>
            <a:spLocks noGrp="1" noChangeArrowheads="1"/>
          </p:cNvSpPr>
          <p:nvPr>
            <p:ph idx="1"/>
          </p:nvPr>
        </p:nvSpPr>
        <p:spPr/>
        <p:txBody>
          <a:bodyPr>
            <a:normAutofit/>
          </a:bodyPr>
          <a:lstStyle/>
          <a:p>
            <a:pPr algn="ctr"/>
            <a:r>
              <a:rPr lang="en-US" altLang="en-US" sz="5900" b="1" dirty="0"/>
              <a:t>BE </a:t>
            </a:r>
            <a:r>
              <a:rPr lang="en-US" altLang="en-US" sz="5900" b="1" dirty="0">
                <a:solidFill>
                  <a:srgbClr val="FF0000"/>
                </a:solidFill>
              </a:rPr>
              <a:t>AWARE</a:t>
            </a:r>
            <a:r>
              <a:rPr lang="en-US" altLang="en-US" sz="5900" b="1" dirty="0"/>
              <a:t>!</a:t>
            </a:r>
          </a:p>
          <a:p>
            <a:pPr algn="ctr"/>
            <a:r>
              <a:rPr lang="en-US" altLang="en-US" sz="5900" b="1" dirty="0"/>
              <a:t>Be </a:t>
            </a:r>
            <a:r>
              <a:rPr lang="en-US" altLang="en-US" sz="5900" b="1" dirty="0">
                <a:solidFill>
                  <a:srgbClr val="FF0000"/>
                </a:solidFill>
              </a:rPr>
              <a:t>INVOLVED</a:t>
            </a:r>
            <a:r>
              <a:rPr lang="en-US" altLang="en-US" sz="5900" b="1" dirty="0"/>
              <a:t>!</a:t>
            </a:r>
          </a:p>
          <a:p>
            <a:pPr algn="ctr"/>
            <a:r>
              <a:rPr lang="en-US" altLang="en-US" sz="5900" b="1" dirty="0"/>
              <a:t>Be </a:t>
            </a:r>
            <a:r>
              <a:rPr lang="en-US" altLang="en-US" sz="5900" b="1" dirty="0">
                <a:solidFill>
                  <a:srgbClr val="FF0000"/>
                </a:solidFill>
              </a:rPr>
              <a:t>DEMANDING</a:t>
            </a:r>
            <a:r>
              <a:rPr lang="en-US" altLang="en-US" sz="5900" b="1" dirty="0"/>
              <a:t>!</a:t>
            </a:r>
          </a:p>
          <a:p>
            <a:pPr algn="ctr"/>
            <a:r>
              <a:rPr lang="en-US" altLang="en-US" sz="5900" b="1" dirty="0"/>
              <a:t>Be </a:t>
            </a:r>
            <a:r>
              <a:rPr lang="en-US" altLang="en-US" sz="5900" b="1" dirty="0">
                <a:solidFill>
                  <a:srgbClr val="FF0000"/>
                </a:solidFill>
              </a:rPr>
              <a:t>FAIR</a:t>
            </a:r>
            <a:r>
              <a:rPr lang="en-US" altLang="en-US" sz="5900" b="1" dirty="0"/>
              <a:t>!</a:t>
            </a:r>
          </a:p>
        </p:txBody>
      </p:sp>
    </p:spTree>
    <p:extLst>
      <p:ext uri="{BB962C8B-B14F-4D97-AF65-F5344CB8AC3E}">
        <p14:creationId xmlns:p14="http://schemas.microsoft.com/office/powerpoint/2010/main" val="54474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03">
                                            <p:txEl>
                                              <p:pRg st="3" end="3"/>
                                            </p:txEl>
                                          </p:spTgt>
                                        </p:tgtEl>
                                        <p:attrNameLst>
                                          <p:attrName>style.visibility</p:attrName>
                                        </p:attrNameLst>
                                      </p:cBhvr>
                                      <p:to>
                                        <p:strVal val="visible"/>
                                      </p:to>
                                    </p:set>
                                    <p:animEffect transition="in" filter="wipe(down)">
                                      <p:cBhvr>
                                        <p:cTn id="7"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7215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35300"/>
            <a:ext cx="5711825"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150" y="0"/>
            <a:ext cx="3199572" cy="253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CDA30A3A-4F1D-45C2-8C73-9E20D91E2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1825" y="2535765"/>
            <a:ext cx="6483352" cy="432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BD541640-5657-470F-9933-98AED1423DA3}"/>
              </a:ext>
            </a:extLst>
          </p:cNvPr>
          <p:cNvPicPr>
            <a:picLocks noChangeAspect="1"/>
          </p:cNvPicPr>
          <p:nvPr/>
        </p:nvPicPr>
        <p:blipFill rotWithShape="1">
          <a:blip r:embed="rId6"/>
          <a:srcRect r="33917"/>
          <a:stretch/>
        </p:blipFill>
        <p:spPr>
          <a:xfrm>
            <a:off x="8971722" y="-62085"/>
            <a:ext cx="3220278" cy="2597850"/>
          </a:xfrm>
          <a:prstGeom prst="rect">
            <a:avLst/>
          </a:prstGeom>
        </p:spPr>
      </p:pic>
    </p:spTree>
    <p:extLst>
      <p:ext uri="{BB962C8B-B14F-4D97-AF65-F5344CB8AC3E}">
        <p14:creationId xmlns:p14="http://schemas.microsoft.com/office/powerpoint/2010/main" val="193068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7401DB6-95CD-BC27-88C2-5261E082F880}"/>
              </a:ext>
            </a:extLst>
          </p:cNvPr>
          <p:cNvSpPr>
            <a:spLocks noGrp="1" noChangeArrowheads="1"/>
          </p:cNvSpPr>
          <p:nvPr>
            <p:ph type="title"/>
          </p:nvPr>
        </p:nvSpPr>
        <p:spPr/>
        <p:txBody>
          <a:bodyPr>
            <a:normAutofit/>
          </a:bodyPr>
          <a:lstStyle/>
          <a:p>
            <a:r>
              <a:rPr lang="en-US" altLang="en-US" sz="6000" b="1" i="1" dirty="0">
                <a:latin typeface="+mn-lt"/>
              </a:rPr>
              <a:t>WHERE</a:t>
            </a:r>
            <a:r>
              <a:rPr lang="en-US" altLang="en-US" sz="6000" dirty="0">
                <a:latin typeface="+mn-lt"/>
              </a:rPr>
              <a:t> Is The SOLUTION?</a:t>
            </a:r>
          </a:p>
        </p:txBody>
      </p:sp>
      <p:sp>
        <p:nvSpPr>
          <p:cNvPr id="13315" name="Rectangle 3">
            <a:extLst>
              <a:ext uri="{FF2B5EF4-FFF2-40B4-BE49-F238E27FC236}">
                <a16:creationId xmlns:a16="http://schemas.microsoft.com/office/drawing/2014/main" id="{8000CEE3-4016-A14C-415A-8BD1CF91DBF3}"/>
              </a:ext>
            </a:extLst>
          </p:cNvPr>
          <p:cNvSpPr>
            <a:spLocks noGrp="1" noChangeArrowheads="1"/>
          </p:cNvSpPr>
          <p:nvPr>
            <p:ph idx="1"/>
          </p:nvPr>
        </p:nvSpPr>
        <p:spPr>
          <a:xfrm>
            <a:off x="1295400" y="1905000"/>
            <a:ext cx="9860280" cy="4419600"/>
          </a:xfrm>
        </p:spPr>
        <p:txBody>
          <a:bodyPr>
            <a:normAutofit/>
          </a:bodyPr>
          <a:lstStyle/>
          <a:p>
            <a:r>
              <a:rPr lang="en-US" altLang="en-US" sz="3200" b="1" dirty="0"/>
              <a:t>More </a:t>
            </a:r>
            <a:r>
              <a:rPr lang="en-US" altLang="en-US" sz="3200" b="1" i="1" u="sng" dirty="0"/>
              <a:t>Government</a:t>
            </a:r>
            <a:r>
              <a:rPr lang="en-US" altLang="en-US" sz="3200" b="1" dirty="0"/>
              <a:t> Funding?</a:t>
            </a:r>
          </a:p>
          <a:p>
            <a:r>
              <a:rPr lang="en-US" altLang="en-US" sz="3200" b="1" dirty="0"/>
              <a:t>It’s The </a:t>
            </a:r>
            <a:r>
              <a:rPr lang="en-US" altLang="en-US" sz="3200" b="1" i="1" u="sng" dirty="0"/>
              <a:t>Schools</a:t>
            </a:r>
            <a:r>
              <a:rPr lang="en-US" altLang="en-US" sz="3200" b="1" dirty="0"/>
              <a:t> Fault?</a:t>
            </a:r>
          </a:p>
          <a:p>
            <a:r>
              <a:rPr lang="en-US" altLang="en-US" sz="3200" b="1" dirty="0"/>
              <a:t>The </a:t>
            </a:r>
            <a:r>
              <a:rPr lang="en-US" altLang="en-US" sz="3200" b="1" i="1" u="sng" dirty="0"/>
              <a:t>Preacher’s</a:t>
            </a:r>
            <a:r>
              <a:rPr lang="en-US" altLang="en-US" sz="3200" b="1" dirty="0"/>
              <a:t> Fault?</a:t>
            </a:r>
          </a:p>
          <a:p>
            <a:r>
              <a:rPr lang="en-US" altLang="en-US" sz="3200" b="1" dirty="0"/>
              <a:t>Problem Is In The </a:t>
            </a:r>
            <a:r>
              <a:rPr lang="en-US" altLang="en-US" sz="3200" b="1" u="sng" dirty="0"/>
              <a:t>HOME</a:t>
            </a:r>
            <a:r>
              <a:rPr lang="en-US" altLang="en-US" sz="3200" b="1" dirty="0"/>
              <a:t>!</a:t>
            </a:r>
          </a:p>
          <a:p>
            <a:pPr lvl="1"/>
            <a:r>
              <a:rPr lang="en-US" altLang="en-US" sz="2800" b="1" dirty="0">
                <a:solidFill>
                  <a:srgbClr val="FF0000"/>
                </a:solidFill>
              </a:rPr>
              <a:t>Children not taught to respect other people or even themselves.</a:t>
            </a:r>
          </a:p>
          <a:p>
            <a:pPr lvl="1"/>
            <a:r>
              <a:rPr lang="en-US" altLang="en-US" sz="2800" b="1" dirty="0">
                <a:solidFill>
                  <a:srgbClr val="FF0000"/>
                </a:solidFill>
              </a:rPr>
              <a:t>Children having children (failed moral training).</a:t>
            </a:r>
          </a:p>
          <a:p>
            <a:pPr lvl="1"/>
            <a:r>
              <a:rPr lang="en-US" altLang="en-US" sz="2800" b="1" dirty="0">
                <a:solidFill>
                  <a:srgbClr val="FF0000"/>
                </a:solidFill>
              </a:rPr>
              <a:t>Children “raised by the streets,” given to violence, drunkenness (Grow up wild!).</a:t>
            </a:r>
            <a:endParaRPr lang="en-US" alt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5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fade">
                                      <p:cBhvr>
                                        <p:cTn id="32" dur="5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fade">
                                      <p:cBhvr>
                                        <p:cTn id="37" dur="5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069A8643-4B4A-B7B5-7773-7BD1069B5019}"/>
              </a:ext>
            </a:extLst>
          </p:cNvPr>
          <p:cNvSpPr>
            <a:spLocks noGrp="1" noChangeArrowheads="1"/>
          </p:cNvSpPr>
          <p:nvPr>
            <p:ph type="title"/>
          </p:nvPr>
        </p:nvSpPr>
        <p:spPr/>
        <p:txBody>
          <a:bodyPr/>
          <a:lstStyle/>
          <a:p>
            <a:r>
              <a:rPr lang="en-US" altLang="en-US" b="1" dirty="0">
                <a:latin typeface="+mn-lt"/>
              </a:rPr>
              <a:t>Genesis 18:17-19</a:t>
            </a:r>
          </a:p>
        </p:txBody>
      </p:sp>
      <p:sp>
        <p:nvSpPr>
          <p:cNvPr id="2053" name="Rectangle 5">
            <a:extLst>
              <a:ext uri="{FF2B5EF4-FFF2-40B4-BE49-F238E27FC236}">
                <a16:creationId xmlns:a16="http://schemas.microsoft.com/office/drawing/2014/main" id="{BCDB94E1-CA80-5556-22EA-BFF97EEE8E1E}"/>
              </a:ext>
            </a:extLst>
          </p:cNvPr>
          <p:cNvSpPr>
            <a:spLocks noGrp="1" noChangeArrowheads="1"/>
          </p:cNvSpPr>
          <p:nvPr>
            <p:ph idx="1"/>
          </p:nvPr>
        </p:nvSpPr>
        <p:spPr>
          <a:xfrm>
            <a:off x="1097280" y="1981200"/>
            <a:ext cx="10713720" cy="3962400"/>
          </a:xfrm>
        </p:spPr>
        <p:txBody>
          <a:bodyPr>
            <a:noAutofit/>
          </a:bodyPr>
          <a:lstStyle/>
          <a:p>
            <a:pPr>
              <a:lnSpc>
                <a:spcPct val="90000"/>
              </a:lnSpc>
            </a:pPr>
            <a:r>
              <a:rPr lang="en-US" altLang="en-US" sz="3600" dirty="0"/>
              <a:t>And the LORD said, Shall I hide from Abraham that thing which I do; Seeing that Abraham shall surely become a great and mighty nation, and all the nations of the earth shall be blessed in him?  </a:t>
            </a:r>
            <a:r>
              <a:rPr lang="en-US" altLang="en-US" sz="3600" b="1" dirty="0">
                <a:solidFill>
                  <a:srgbClr val="FF0000"/>
                </a:solidFill>
              </a:rPr>
              <a:t>For I know him, that he will command his children and his household after him, and they shall keep the way of the LORD, to do justice and judgment</a:t>
            </a:r>
            <a:r>
              <a:rPr lang="en-US" altLang="en-US" sz="3600" dirty="0"/>
              <a:t>; that the LORD may bring upon Abraham that which he hath spoken of him.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5917CC0-32FA-94AB-C995-21433EAB8186}"/>
              </a:ext>
            </a:extLst>
          </p:cNvPr>
          <p:cNvSpPr>
            <a:spLocks noGrp="1" noChangeArrowheads="1"/>
          </p:cNvSpPr>
          <p:nvPr>
            <p:ph type="title"/>
          </p:nvPr>
        </p:nvSpPr>
        <p:spPr/>
        <p:txBody>
          <a:bodyPr>
            <a:normAutofit/>
          </a:bodyPr>
          <a:lstStyle/>
          <a:p>
            <a:r>
              <a:rPr lang="en-US" altLang="en-US" sz="6000" b="1" dirty="0">
                <a:latin typeface="+mn-lt"/>
              </a:rPr>
              <a:t>WHO Is In Charge Of Home?</a:t>
            </a:r>
          </a:p>
        </p:txBody>
      </p:sp>
      <p:sp>
        <p:nvSpPr>
          <p:cNvPr id="14339" name="Rectangle 3">
            <a:extLst>
              <a:ext uri="{FF2B5EF4-FFF2-40B4-BE49-F238E27FC236}">
                <a16:creationId xmlns:a16="http://schemas.microsoft.com/office/drawing/2014/main" id="{5ECBD5B7-5364-18E6-A777-F34728B0E1BF}"/>
              </a:ext>
            </a:extLst>
          </p:cNvPr>
          <p:cNvSpPr>
            <a:spLocks noGrp="1" noChangeArrowheads="1"/>
          </p:cNvSpPr>
          <p:nvPr>
            <p:ph idx="1"/>
          </p:nvPr>
        </p:nvSpPr>
        <p:spPr/>
        <p:txBody>
          <a:bodyPr>
            <a:normAutofit/>
          </a:bodyPr>
          <a:lstStyle/>
          <a:p>
            <a:r>
              <a:rPr lang="en-US" altLang="en-US" sz="3200" dirty="0"/>
              <a:t>For the </a:t>
            </a:r>
            <a:r>
              <a:rPr lang="en-US" altLang="en-US" sz="3200" b="1" dirty="0">
                <a:solidFill>
                  <a:srgbClr val="FF0000"/>
                </a:solidFill>
              </a:rPr>
              <a:t>husband</a:t>
            </a:r>
            <a:r>
              <a:rPr lang="en-US" altLang="en-US" sz="3200" dirty="0"/>
              <a:t> is the head of the wife, even as Christ is the head of the church: and he is the </a:t>
            </a:r>
            <a:r>
              <a:rPr lang="en-US" altLang="en-US" sz="3200" dirty="0" err="1"/>
              <a:t>saviour</a:t>
            </a:r>
            <a:r>
              <a:rPr lang="en-US" altLang="en-US" sz="3200" dirty="0"/>
              <a:t> of the body. Therefore as the church is subject unto Christ, so </a:t>
            </a:r>
            <a:r>
              <a:rPr lang="en-US" altLang="en-US" sz="3200" i="1" dirty="0"/>
              <a:t>let</a:t>
            </a:r>
            <a:r>
              <a:rPr lang="en-US" altLang="en-US" sz="3200" dirty="0"/>
              <a:t> the wives </a:t>
            </a:r>
            <a:r>
              <a:rPr lang="en-US" altLang="en-US" sz="3200" i="1" dirty="0"/>
              <a:t>be</a:t>
            </a:r>
            <a:r>
              <a:rPr lang="en-US" altLang="en-US" sz="3200" dirty="0"/>
              <a:t> to their own husbands in every thing.  </a:t>
            </a:r>
            <a:r>
              <a:rPr lang="en-US" altLang="en-US" sz="3200" i="1" dirty="0"/>
              <a:t>[Ephesians 5:23] </a:t>
            </a:r>
          </a:p>
          <a:p>
            <a:r>
              <a:rPr lang="en-US" altLang="en-US" sz="3200" dirty="0"/>
              <a:t>And, ye </a:t>
            </a:r>
            <a:r>
              <a:rPr lang="en-US" altLang="en-US" sz="3200" b="1" dirty="0">
                <a:solidFill>
                  <a:srgbClr val="FF0000"/>
                </a:solidFill>
              </a:rPr>
              <a:t>fathers</a:t>
            </a:r>
            <a:r>
              <a:rPr lang="en-US" altLang="en-US" sz="3200" dirty="0"/>
              <a:t>, provoke not your children to wrath: but bring them up in the </a:t>
            </a:r>
            <a:r>
              <a:rPr lang="en-US" altLang="en-US" sz="3200" b="1" u="sng" dirty="0"/>
              <a:t>nurture</a:t>
            </a:r>
            <a:r>
              <a:rPr lang="en-US" altLang="en-US" sz="3200" dirty="0"/>
              <a:t> and </a:t>
            </a:r>
            <a:r>
              <a:rPr lang="en-US" altLang="en-US" sz="3200" b="1" u="sng" dirty="0"/>
              <a:t>admonition</a:t>
            </a:r>
            <a:r>
              <a:rPr lang="en-US" altLang="en-US" sz="3200" dirty="0"/>
              <a:t> of the Lord. </a:t>
            </a:r>
            <a:r>
              <a:rPr lang="en-US" altLang="en-US" sz="3200" i="1" dirty="0"/>
              <a:t>[Ephesians 6:4]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324DCA-B1EC-91D3-190C-C8769BCA731B}"/>
              </a:ext>
            </a:extLst>
          </p:cNvPr>
          <p:cNvSpPr>
            <a:spLocks noGrp="1"/>
          </p:cNvSpPr>
          <p:nvPr>
            <p:ph idx="1"/>
          </p:nvPr>
        </p:nvSpPr>
        <p:spPr>
          <a:xfrm>
            <a:off x="609600" y="228600"/>
            <a:ext cx="11353800" cy="6019800"/>
          </a:xfrm>
          <a:solidFill>
            <a:schemeClr val="bg1"/>
          </a:solidFill>
        </p:spPr>
        <p:txBody>
          <a:bodyPr>
            <a:noAutofit/>
          </a:bodyPr>
          <a:lstStyle/>
          <a:p>
            <a:pPr marR="0" algn="l" rtl="0">
              <a:buFont typeface="Courier New" panose="02070309020205020404" pitchFamily="49" charset="0"/>
              <a:buChar char="o"/>
            </a:pPr>
            <a:r>
              <a:rPr lang="en-US" sz="3600" dirty="0">
                <a:solidFill>
                  <a:srgbClr val="FF0000"/>
                </a:solidFill>
                <a:latin typeface="Arial Black" panose="020B0A04020102020204" pitchFamily="34" charset="0"/>
              </a:rPr>
              <a:t>NURTURE</a:t>
            </a:r>
            <a:r>
              <a:rPr lang="en-US" sz="3600" dirty="0">
                <a:solidFill>
                  <a:srgbClr val="292F33"/>
                </a:solidFill>
                <a:latin typeface="Verdana" panose="020B0604030504040204" pitchFamily="34" charset="0"/>
              </a:rPr>
              <a:t> (</a:t>
            </a:r>
            <a:r>
              <a:rPr lang="en-US" sz="3600" dirty="0" err="1">
                <a:solidFill>
                  <a:srgbClr val="292F33"/>
                </a:solidFill>
                <a:latin typeface="Verdana" panose="020B0604030504040204" pitchFamily="34" charset="0"/>
              </a:rPr>
              <a:t>paidea</a:t>
            </a:r>
            <a:r>
              <a:rPr lang="en-US" sz="3600" dirty="0">
                <a:solidFill>
                  <a:srgbClr val="292F33"/>
                </a:solidFill>
                <a:latin typeface="Verdana" panose="020B0604030504040204" pitchFamily="34" charset="0"/>
              </a:rPr>
              <a:t>)– </a:t>
            </a:r>
            <a:r>
              <a:rPr lang="en-US" sz="3600" b="1" dirty="0">
                <a:solidFill>
                  <a:srgbClr val="292F33"/>
                </a:solidFill>
                <a:latin typeface="Arial" panose="020B0604020202020204" pitchFamily="34" charset="0"/>
                <a:cs typeface="Arial" panose="020B0604020202020204" pitchFamily="34" charset="0"/>
              </a:rPr>
              <a:t>“T</a:t>
            </a:r>
            <a:r>
              <a:rPr lang="en-US" sz="3600" b="1" i="0" u="none" strike="noStrike" baseline="0" dirty="0">
                <a:solidFill>
                  <a:srgbClr val="292F33"/>
                </a:solidFill>
                <a:latin typeface="Arial" panose="020B0604020202020204" pitchFamily="34" charset="0"/>
                <a:cs typeface="Arial" panose="020B0604020202020204" pitchFamily="34" charset="0"/>
              </a:rPr>
              <a:t>he whole training and education of children (which relates to the cultivation of mind and morals, and employs for this purpose now commands and admonitions, now reproof and punishment)… whatever in adults also cultivates the soul, especially by correcting mistakes and curbing passions” </a:t>
            </a:r>
            <a:r>
              <a:rPr lang="en-US" sz="2800" b="0" i="0" u="none" strike="noStrike" baseline="0" dirty="0">
                <a:solidFill>
                  <a:srgbClr val="292F33"/>
                </a:solidFill>
                <a:latin typeface="Verdana" panose="020B0604030504040204" pitchFamily="34" charset="0"/>
              </a:rPr>
              <a:t>[Thayer].</a:t>
            </a:r>
          </a:p>
          <a:p>
            <a:pPr marR="0" algn="l" rtl="0">
              <a:buFont typeface="Courier New" panose="02070309020205020404" pitchFamily="49" charset="0"/>
              <a:buChar char="o"/>
            </a:pPr>
            <a:r>
              <a:rPr lang="en-US" sz="3600" dirty="0">
                <a:solidFill>
                  <a:srgbClr val="FF0000"/>
                </a:solidFill>
                <a:latin typeface="Arial Black" panose="020B0A04020102020204" pitchFamily="34" charset="0"/>
              </a:rPr>
              <a:t>ADMONITION</a:t>
            </a:r>
            <a:r>
              <a:rPr lang="en-US" sz="3600" dirty="0">
                <a:solidFill>
                  <a:srgbClr val="292F33"/>
                </a:solidFill>
                <a:latin typeface="Verdana" panose="020B0604030504040204" pitchFamily="34" charset="0"/>
              </a:rPr>
              <a:t> (</a:t>
            </a:r>
            <a:r>
              <a:rPr lang="en-US" sz="3600" dirty="0" err="1">
                <a:solidFill>
                  <a:srgbClr val="292F33"/>
                </a:solidFill>
                <a:latin typeface="Verdana" panose="020B0604030504040204" pitchFamily="34" charset="0"/>
              </a:rPr>
              <a:t>nouthesia</a:t>
            </a:r>
            <a:r>
              <a:rPr lang="en-US" sz="3600" dirty="0">
                <a:solidFill>
                  <a:srgbClr val="292F33"/>
                </a:solidFill>
                <a:latin typeface="Verdana" panose="020B0604030504040204" pitchFamily="34" charset="0"/>
              </a:rPr>
              <a:t>/</a:t>
            </a:r>
            <a:r>
              <a:rPr lang="en-US" sz="3600" dirty="0" err="1">
                <a:solidFill>
                  <a:srgbClr val="292F33"/>
                </a:solidFill>
                <a:latin typeface="Verdana" panose="020B0604030504040204" pitchFamily="34" charset="0"/>
              </a:rPr>
              <a:t>noo</a:t>
            </a:r>
            <a:r>
              <a:rPr lang="en-US" sz="3600" dirty="0">
                <a:solidFill>
                  <a:srgbClr val="292F33"/>
                </a:solidFill>
                <a:latin typeface="Verdana" panose="020B0604030504040204" pitchFamily="34" charset="0"/>
              </a:rPr>
              <a:t>-</a:t>
            </a:r>
            <a:r>
              <a:rPr lang="en-US" sz="3600" dirty="0" err="1">
                <a:solidFill>
                  <a:srgbClr val="292F33"/>
                </a:solidFill>
                <a:latin typeface="Verdana" panose="020B0604030504040204" pitchFamily="34" charset="0"/>
              </a:rPr>
              <a:t>thes</a:t>
            </a:r>
            <a:r>
              <a:rPr lang="en-US" sz="3600" dirty="0">
                <a:solidFill>
                  <a:srgbClr val="292F33"/>
                </a:solidFill>
                <a:latin typeface="Verdana" panose="020B0604030504040204" pitchFamily="34" charset="0"/>
              </a:rPr>
              <a:t>-</a:t>
            </a:r>
            <a:r>
              <a:rPr lang="en-US" sz="3600" dirty="0" err="1">
                <a:solidFill>
                  <a:srgbClr val="292F33"/>
                </a:solidFill>
                <a:latin typeface="Verdana" panose="020B0604030504040204" pitchFamily="34" charset="0"/>
              </a:rPr>
              <a:t>ee</a:t>
            </a:r>
            <a:r>
              <a:rPr lang="en-US" sz="3600" dirty="0">
                <a:solidFill>
                  <a:srgbClr val="292F33"/>
                </a:solidFill>
                <a:latin typeface="Verdana" panose="020B0604030504040204" pitchFamily="34" charset="0"/>
              </a:rPr>
              <a:t>’-ah)– </a:t>
            </a:r>
            <a:r>
              <a:rPr lang="en-US" sz="3600" b="1" dirty="0">
                <a:solidFill>
                  <a:srgbClr val="292F33"/>
                </a:solidFill>
                <a:latin typeface="Arial" panose="020B0604020202020204" pitchFamily="34" charset="0"/>
                <a:cs typeface="Arial" panose="020B0604020202020204" pitchFamily="34" charset="0"/>
              </a:rPr>
              <a:t>“Calling attention to, that is, (by implication) mild rebuke or warning” </a:t>
            </a:r>
            <a:r>
              <a:rPr lang="en-US" sz="2800" dirty="0">
                <a:solidFill>
                  <a:srgbClr val="292F33"/>
                </a:solidFill>
                <a:latin typeface="Verdana" panose="020B0604030504040204" pitchFamily="34" charset="0"/>
              </a:rPr>
              <a:t>[Strong].</a:t>
            </a:r>
          </a:p>
          <a:p>
            <a:pPr marR="0" algn="l" rtl="0">
              <a:buFont typeface="Courier New" panose="02070309020205020404" pitchFamily="49" charset="0"/>
              <a:buChar char="o"/>
            </a:pPr>
            <a:r>
              <a:rPr lang="en-US" sz="3600" i="1" dirty="0">
                <a:solidFill>
                  <a:srgbClr val="FF0000"/>
                </a:solidFill>
                <a:latin typeface="Arial Black" panose="020B0A04020102020204" pitchFamily="34" charset="0"/>
              </a:rPr>
              <a:t>“FATHERS…”</a:t>
            </a:r>
          </a:p>
        </p:txBody>
      </p:sp>
    </p:spTree>
    <p:extLst>
      <p:ext uri="{BB962C8B-B14F-4D97-AF65-F5344CB8AC3E}">
        <p14:creationId xmlns:p14="http://schemas.microsoft.com/office/powerpoint/2010/main" val="38134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514F2B6-A8C9-7C81-FE91-4358A9FC8D07}"/>
              </a:ext>
            </a:extLst>
          </p:cNvPr>
          <p:cNvSpPr>
            <a:spLocks noGrp="1" noChangeArrowheads="1"/>
          </p:cNvSpPr>
          <p:nvPr>
            <p:ph type="title"/>
          </p:nvPr>
        </p:nvSpPr>
        <p:spPr/>
        <p:txBody>
          <a:bodyPr>
            <a:normAutofit/>
          </a:bodyPr>
          <a:lstStyle/>
          <a:p>
            <a:r>
              <a:rPr lang="en-US" altLang="en-US" sz="6000" b="1" dirty="0">
                <a:latin typeface="+mn-lt"/>
              </a:rPr>
              <a:t>WHO Is In Charge Of Home?</a:t>
            </a:r>
          </a:p>
        </p:txBody>
      </p:sp>
      <p:sp>
        <p:nvSpPr>
          <p:cNvPr id="15363" name="Rectangle 3">
            <a:extLst>
              <a:ext uri="{FF2B5EF4-FFF2-40B4-BE49-F238E27FC236}">
                <a16:creationId xmlns:a16="http://schemas.microsoft.com/office/drawing/2014/main" id="{415BB3B4-F741-C128-2963-6D1A70D4DA6C}"/>
              </a:ext>
            </a:extLst>
          </p:cNvPr>
          <p:cNvSpPr>
            <a:spLocks noGrp="1" noChangeArrowheads="1"/>
          </p:cNvSpPr>
          <p:nvPr>
            <p:ph idx="1"/>
          </p:nvPr>
        </p:nvSpPr>
        <p:spPr>
          <a:xfrm>
            <a:off x="1219200" y="2057400"/>
            <a:ext cx="8839200" cy="4267200"/>
          </a:xfrm>
        </p:spPr>
        <p:txBody>
          <a:bodyPr>
            <a:normAutofit/>
          </a:bodyPr>
          <a:lstStyle/>
          <a:p>
            <a:pPr>
              <a:lnSpc>
                <a:spcPct val="90000"/>
              </a:lnSpc>
            </a:pPr>
            <a:r>
              <a:rPr lang="en-US" altLang="en-US" sz="3600" dirty="0"/>
              <a:t>One that </a:t>
            </a:r>
            <a:r>
              <a:rPr lang="en-US" altLang="en-US" sz="3600" b="1" dirty="0" err="1">
                <a:solidFill>
                  <a:srgbClr val="FF0000"/>
                </a:solidFill>
              </a:rPr>
              <a:t>ruleth</a:t>
            </a:r>
            <a:r>
              <a:rPr lang="en-US" altLang="en-US" sz="3600" dirty="0">
                <a:solidFill>
                  <a:srgbClr val="FF0000"/>
                </a:solidFill>
              </a:rPr>
              <a:t> well his own house</a:t>
            </a:r>
            <a:r>
              <a:rPr lang="en-US" altLang="en-US" sz="3600" dirty="0"/>
              <a:t>, having his children in subjection with all gravity; (For if a man know not how to rule his own house, how shall he take care of the church of God?)  </a:t>
            </a:r>
            <a:br>
              <a:rPr lang="en-US" altLang="en-US" sz="3600" dirty="0"/>
            </a:br>
            <a:r>
              <a:rPr lang="en-US" altLang="en-US" sz="3600" dirty="0"/>
              <a:t>[1 Timothy 3:4-5]</a:t>
            </a:r>
          </a:p>
          <a:p>
            <a:pPr>
              <a:lnSpc>
                <a:spcPct val="90000"/>
              </a:lnSpc>
            </a:pPr>
            <a:r>
              <a:rPr lang="en-US" altLang="en-US" sz="3600" dirty="0"/>
              <a:t>As ye know how we exhorted and comforted and charged every one of you, </a:t>
            </a:r>
            <a:r>
              <a:rPr lang="en-US" altLang="en-US" sz="3600" dirty="0">
                <a:solidFill>
                  <a:srgbClr val="FF0000"/>
                </a:solidFill>
              </a:rPr>
              <a:t>as a </a:t>
            </a:r>
            <a:r>
              <a:rPr lang="en-US" altLang="en-US" sz="3600" b="1" dirty="0">
                <a:solidFill>
                  <a:srgbClr val="FF0000"/>
                </a:solidFill>
              </a:rPr>
              <a:t>father</a:t>
            </a:r>
            <a:r>
              <a:rPr lang="en-US" altLang="en-US" sz="3600" dirty="0">
                <a:solidFill>
                  <a:srgbClr val="FF0000"/>
                </a:solidFill>
              </a:rPr>
              <a:t> </a:t>
            </a:r>
            <a:r>
              <a:rPr lang="en-US" altLang="en-US" sz="3600" i="1" dirty="0">
                <a:solidFill>
                  <a:srgbClr val="FF0000"/>
                </a:solidFill>
              </a:rPr>
              <a:t>doth</a:t>
            </a:r>
            <a:r>
              <a:rPr lang="en-US" altLang="en-US" sz="3600" dirty="0">
                <a:solidFill>
                  <a:srgbClr val="FF0000"/>
                </a:solidFill>
              </a:rPr>
              <a:t> his children</a:t>
            </a:r>
            <a:r>
              <a:rPr lang="en-US" altLang="en-US" sz="3600" dirty="0"/>
              <a:t>.  [1 Thessalonians 2:11]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2AF04D1-3E75-E55F-3A49-D969744DB6F6}"/>
              </a:ext>
            </a:extLst>
          </p:cNvPr>
          <p:cNvSpPr>
            <a:spLocks noGrp="1" noChangeArrowheads="1"/>
          </p:cNvSpPr>
          <p:nvPr>
            <p:ph type="title"/>
          </p:nvPr>
        </p:nvSpPr>
        <p:spPr/>
        <p:txBody>
          <a:bodyPr>
            <a:normAutofit/>
          </a:bodyPr>
          <a:lstStyle/>
          <a:p>
            <a:r>
              <a:rPr lang="en-US" altLang="en-US" sz="7200" dirty="0">
                <a:solidFill>
                  <a:srgbClr val="FF0000"/>
                </a:solidFill>
              </a:rPr>
              <a:t>A </a:t>
            </a:r>
            <a:r>
              <a:rPr lang="en-US" altLang="en-US" sz="7200" b="1" u="sng" dirty="0">
                <a:solidFill>
                  <a:srgbClr val="FF0000"/>
                </a:solidFill>
                <a:latin typeface="+mn-lt"/>
              </a:rPr>
              <a:t>Neglected</a:t>
            </a:r>
            <a:r>
              <a:rPr lang="en-US" altLang="en-US" sz="7200" dirty="0">
                <a:solidFill>
                  <a:srgbClr val="FF0000"/>
                </a:solidFill>
              </a:rPr>
              <a:t> Job!</a:t>
            </a:r>
          </a:p>
        </p:txBody>
      </p:sp>
      <p:sp>
        <p:nvSpPr>
          <p:cNvPr id="16387" name="Rectangle 3">
            <a:extLst>
              <a:ext uri="{FF2B5EF4-FFF2-40B4-BE49-F238E27FC236}">
                <a16:creationId xmlns:a16="http://schemas.microsoft.com/office/drawing/2014/main" id="{191DFB73-E1FC-5DC8-01B9-4C7A11FCE0D3}"/>
              </a:ext>
            </a:extLst>
          </p:cNvPr>
          <p:cNvSpPr>
            <a:spLocks noGrp="1" noChangeArrowheads="1"/>
          </p:cNvSpPr>
          <p:nvPr>
            <p:ph idx="1"/>
          </p:nvPr>
        </p:nvSpPr>
        <p:spPr>
          <a:xfrm>
            <a:off x="1219200" y="1981200"/>
            <a:ext cx="9936480" cy="4267200"/>
          </a:xfrm>
        </p:spPr>
        <p:txBody>
          <a:bodyPr>
            <a:noAutofit/>
          </a:bodyPr>
          <a:lstStyle/>
          <a:p>
            <a:pPr>
              <a:lnSpc>
                <a:spcPct val="90000"/>
              </a:lnSpc>
            </a:pPr>
            <a:r>
              <a:rPr lang="en-US" altLang="en-US" sz="3200" b="1" i="1" dirty="0"/>
              <a:t>Fathering a child is a biological capability that most men of a certain age possess.  Being a father is a spiritual skill that is rare indeed!</a:t>
            </a:r>
          </a:p>
          <a:p>
            <a:pPr>
              <a:lnSpc>
                <a:spcPct val="90000"/>
              </a:lnSpc>
            </a:pPr>
            <a:r>
              <a:rPr lang="en-US" altLang="en-US" sz="3200" b="1" dirty="0"/>
              <a:t>Article “</a:t>
            </a:r>
            <a:r>
              <a:rPr lang="en-US" altLang="en-US" sz="3200" b="1" i="1" dirty="0"/>
              <a:t>There May Come A Time When We Don’t Celebrate Father’s Day</a:t>
            </a:r>
            <a:r>
              <a:rPr lang="en-US" altLang="en-US" sz="3200" b="1" dirty="0"/>
              <a:t>”.</a:t>
            </a:r>
          </a:p>
          <a:p>
            <a:pPr>
              <a:lnSpc>
                <a:spcPct val="90000"/>
              </a:lnSpc>
            </a:pPr>
            <a:r>
              <a:rPr lang="en-US" altLang="en-US" sz="3200" b="1" dirty="0"/>
              <a:t>Some not change addresses, yet absent.</a:t>
            </a:r>
          </a:p>
          <a:p>
            <a:pPr>
              <a:lnSpc>
                <a:spcPct val="90000"/>
              </a:lnSpc>
            </a:pPr>
            <a:r>
              <a:rPr lang="en-US" altLang="en-US" sz="3200" b="1" dirty="0"/>
              <a:t>It is OUR neglect that caused MUCH PAIN AND SORROW!</a:t>
            </a:r>
          </a:p>
          <a:p>
            <a:pPr>
              <a:lnSpc>
                <a:spcPct val="90000"/>
              </a:lnSpc>
            </a:pPr>
            <a:r>
              <a:rPr lang="en-US" altLang="en-US" sz="3200" b="1" i="1" dirty="0"/>
              <a:t>NO SHORTCUTS</a:t>
            </a:r>
            <a:r>
              <a:rPr lang="en-US" altLang="en-US" sz="3200" b="1" dirty="0"/>
              <a:t>!</a:t>
            </a:r>
          </a:p>
        </p:txBody>
      </p:sp>
    </p:spTree>
    <p:extLst>
      <p:ext uri="{BB962C8B-B14F-4D97-AF65-F5344CB8AC3E}">
        <p14:creationId xmlns:p14="http://schemas.microsoft.com/office/powerpoint/2010/main" val="3404438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additive="base">
                                        <p:cTn id="7"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 calcmode="lin" valueType="num">
                                      <p:cBhvr additive="base">
                                        <p:cTn id="17"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 calcmode="lin" valueType="num">
                                      <p:cBhvr additive="base">
                                        <p:cTn id="23"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8D8D597-A35F-5C41-EFCB-DFDC7F45C50B}"/>
              </a:ext>
            </a:extLst>
          </p:cNvPr>
          <p:cNvSpPr>
            <a:spLocks noGrp="1" noChangeArrowheads="1"/>
          </p:cNvSpPr>
          <p:nvPr>
            <p:ph type="title"/>
          </p:nvPr>
        </p:nvSpPr>
        <p:spPr/>
        <p:txBody>
          <a:bodyPr>
            <a:normAutofit/>
          </a:bodyPr>
          <a:lstStyle/>
          <a:p>
            <a:pPr algn="ctr"/>
            <a:r>
              <a:rPr lang="en-US" altLang="en-US" u="sng" dirty="0">
                <a:latin typeface="+mn-lt"/>
              </a:rPr>
              <a:t>Cannot</a:t>
            </a:r>
            <a:r>
              <a:rPr lang="en-US" altLang="en-US" dirty="0">
                <a:latin typeface="+mn-lt"/>
              </a:rPr>
              <a:t> SUBSTITUTE </a:t>
            </a:r>
            <a:br>
              <a:rPr lang="en-US" altLang="en-US" dirty="0">
                <a:latin typeface="+mn-lt"/>
              </a:rPr>
            </a:br>
            <a:r>
              <a:rPr lang="en-US" altLang="en-US" b="1" i="1" dirty="0">
                <a:solidFill>
                  <a:srgbClr val="FF0000"/>
                </a:solidFill>
                <a:latin typeface="+mn-lt"/>
              </a:rPr>
              <a:t>Words For Example.</a:t>
            </a:r>
          </a:p>
        </p:txBody>
      </p:sp>
      <p:sp>
        <p:nvSpPr>
          <p:cNvPr id="17411" name="Rectangle 3">
            <a:extLst>
              <a:ext uri="{FF2B5EF4-FFF2-40B4-BE49-F238E27FC236}">
                <a16:creationId xmlns:a16="http://schemas.microsoft.com/office/drawing/2014/main" id="{4B02143B-FB5E-4F74-0AE8-0FECC7FB6C15}"/>
              </a:ext>
            </a:extLst>
          </p:cNvPr>
          <p:cNvSpPr>
            <a:spLocks noGrp="1" noChangeArrowheads="1"/>
          </p:cNvSpPr>
          <p:nvPr>
            <p:ph idx="1"/>
          </p:nvPr>
        </p:nvSpPr>
        <p:spPr>
          <a:xfrm>
            <a:off x="1097280" y="1905000"/>
            <a:ext cx="10058400" cy="4419600"/>
          </a:xfrm>
        </p:spPr>
        <p:txBody>
          <a:bodyPr>
            <a:normAutofit/>
          </a:bodyPr>
          <a:lstStyle/>
          <a:p>
            <a:pPr>
              <a:lnSpc>
                <a:spcPct val="80000"/>
              </a:lnSpc>
            </a:pPr>
            <a:r>
              <a:rPr lang="en-US" altLang="en-US" sz="3200" b="1" dirty="0"/>
              <a:t>WORDS</a:t>
            </a:r>
            <a:r>
              <a:rPr lang="en-US" altLang="en-US" sz="3200" dirty="0"/>
              <a:t> of instruction and exhortation </a:t>
            </a:r>
            <a:r>
              <a:rPr lang="en-US" altLang="en-US" sz="3200" b="1" u="sng" dirty="0"/>
              <a:t>have their place!</a:t>
            </a:r>
            <a:r>
              <a:rPr lang="en-US" altLang="en-US" sz="3200" dirty="0"/>
              <a:t>  [Deuteronomy 6:4-8]</a:t>
            </a:r>
          </a:p>
          <a:p>
            <a:pPr lvl="1">
              <a:lnSpc>
                <a:spcPct val="80000"/>
              </a:lnSpc>
            </a:pPr>
            <a:r>
              <a:rPr lang="en-US" altLang="en-US" sz="2800" b="1" i="1" dirty="0"/>
              <a:t>“Hear, O Israel: The LORD our God is one LORD; and you shall love the LORD your God with all your heart, and with all your soul, and with all your might. And these words which I command you this day shall be upon your heart; and you shall teach them diligently to your children, and shall talk of them when you sit in your house, and when you walk by the way, and when you lie down, and when you rise. And you shall bind them as a sign upon your hand, and they shall be as frontlets between your eyes. And you shall write them on the doorposts of your house and on your gates.”</a:t>
            </a:r>
            <a:r>
              <a:rPr lang="en-US" altLang="en-US" sz="2800" i="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0"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482</TotalTime>
  <Words>1541</Words>
  <Application>Microsoft Office PowerPoint</Application>
  <PresentationFormat>Widescreen</PresentationFormat>
  <Paragraphs>105</Paragraphs>
  <Slides>23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Arial Black</vt:lpstr>
      <vt:lpstr>Calibri</vt:lpstr>
      <vt:lpstr>Calibri Light</vt:lpstr>
      <vt:lpstr>Courier New</vt:lpstr>
      <vt:lpstr>Futura Md BT</vt:lpstr>
      <vt:lpstr>Verdana</vt:lpstr>
      <vt:lpstr>Wingdings</vt:lpstr>
      <vt:lpstr>Retrospect</vt:lpstr>
      <vt:lpstr>Office Theme</vt:lpstr>
      <vt:lpstr>The Most Neglected Job In The World!</vt:lpstr>
      <vt:lpstr>Real Problems…</vt:lpstr>
      <vt:lpstr>WHERE Is The SOLUTION?</vt:lpstr>
      <vt:lpstr>Genesis 18:17-19</vt:lpstr>
      <vt:lpstr>WHO Is In Charge Of Home?</vt:lpstr>
      <vt:lpstr>PowerPoint Presentation</vt:lpstr>
      <vt:lpstr>WHO Is In Charge Of Home?</vt:lpstr>
      <vt:lpstr>A Neglected Job!</vt:lpstr>
      <vt:lpstr>Cannot SUBSTITUTE  Words For Example.</vt:lpstr>
      <vt:lpstr>Words Cannot Replace EXAMPLE!</vt:lpstr>
      <vt:lpstr>Substitute MONEY For TIME</vt:lpstr>
      <vt:lpstr>NO Substitute For TIME!</vt:lpstr>
      <vt:lpstr>PowerPoint Presentation</vt:lpstr>
      <vt:lpstr>NO Substitute For TIME!</vt:lpstr>
      <vt:lpstr>Cannot Substitute  ABUSE for DISCIPLINE</vt:lpstr>
      <vt:lpstr>Real Discipline Is Not ABUSE!</vt:lpstr>
      <vt:lpstr>Must Not Substitute  ABRASIVENESS For STRENGTH!</vt:lpstr>
      <vt:lpstr>Ephesians 5:29</vt:lpstr>
      <vt:lpstr>The Father OUR Father  Want Us To  Be…</vt:lpstr>
      <vt:lpstr>PowerPoint Presentation</vt:lpstr>
      <vt:lpstr>PowerPoint Presentation</vt:lpstr>
      <vt:lpstr>The Father OUR Father  Want Us To  Be…</vt:lpstr>
      <vt:lpstr>PowerPoint Presentation</vt:lpstr>
    </vt:vector>
  </TitlesOfParts>
  <Company>North Bibb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18:17-19</dc:title>
  <dc:creator>Wes</dc:creator>
  <cp:lastModifiedBy>North Bibb</cp:lastModifiedBy>
  <cp:revision>10</cp:revision>
  <cp:lastPrinted>2022-06-22T18:10:45Z</cp:lastPrinted>
  <dcterms:created xsi:type="dcterms:W3CDTF">2006-06-27T12:40:06Z</dcterms:created>
  <dcterms:modified xsi:type="dcterms:W3CDTF">2022-07-06T16:23:57Z</dcterms:modified>
</cp:coreProperties>
</file>