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3" r:id="rId4"/>
    <p:sldId id="274" r:id="rId5"/>
    <p:sldId id="285" r:id="rId6"/>
    <p:sldId id="279" r:id="rId7"/>
    <p:sldId id="277" r:id="rId8"/>
    <p:sldId id="271" r:id="rId9"/>
    <p:sldId id="280" r:id="rId10"/>
    <p:sldId id="281" r:id="rId11"/>
    <p:sldId id="259" r:id="rId12"/>
    <p:sldId id="260" r:id="rId13"/>
    <p:sldId id="261" r:id="rId14"/>
    <p:sldId id="262" r:id="rId15"/>
    <p:sldId id="263" r:id="rId16"/>
    <p:sldId id="282" r:id="rId17"/>
    <p:sldId id="265" r:id="rId18"/>
    <p:sldId id="266" r:id="rId19"/>
    <p:sldId id="267" r:id="rId20"/>
    <p:sldId id="268" r:id="rId21"/>
    <p:sldId id="269" r:id="rId22"/>
    <p:sldId id="284" r:id="rId23"/>
    <p:sldId id="283"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BEDFFE5-AE65-4311-9255-97591C273AD2}" type="slidenum">
              <a:rPr lang="en-US" altLang="en-US" smtClean="0"/>
              <a:pPr/>
              <a:t>‹#›</a:t>
            </a:fld>
            <a:endParaRPr lang="en-US" altLang="en-US"/>
          </a:p>
        </p:txBody>
      </p:sp>
    </p:spTree>
    <p:extLst>
      <p:ext uri="{BB962C8B-B14F-4D97-AF65-F5344CB8AC3E}">
        <p14:creationId xmlns:p14="http://schemas.microsoft.com/office/powerpoint/2010/main" val="219766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800105-6AB1-4DDF-8D35-2B3DD31C5F6D}" type="slidenum">
              <a:rPr lang="en-US" altLang="en-US" smtClean="0"/>
              <a:pPr/>
              <a:t>‹#›</a:t>
            </a:fld>
            <a:endParaRPr lang="en-US" altLang="en-US"/>
          </a:p>
        </p:txBody>
      </p:sp>
    </p:spTree>
    <p:extLst>
      <p:ext uri="{BB962C8B-B14F-4D97-AF65-F5344CB8AC3E}">
        <p14:creationId xmlns:p14="http://schemas.microsoft.com/office/powerpoint/2010/main" val="397193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800105-6AB1-4DDF-8D35-2B3DD31C5F6D}" type="slidenum">
              <a:rPr lang="en-US" altLang="en-US" smtClean="0"/>
              <a:pPr/>
              <a:t>‹#›</a:t>
            </a:fld>
            <a:endParaRPr lang="en-US" altLang="en-US"/>
          </a:p>
        </p:txBody>
      </p:sp>
    </p:spTree>
    <p:extLst>
      <p:ext uri="{BB962C8B-B14F-4D97-AF65-F5344CB8AC3E}">
        <p14:creationId xmlns:p14="http://schemas.microsoft.com/office/powerpoint/2010/main" val="372977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800105-6AB1-4DDF-8D35-2B3DD31C5F6D}"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564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800105-6AB1-4DDF-8D35-2B3DD31C5F6D}" type="slidenum">
              <a:rPr lang="en-US" altLang="en-US" smtClean="0"/>
              <a:pPr/>
              <a:t>‹#›</a:t>
            </a:fld>
            <a:endParaRPr lang="en-US" altLang="en-US"/>
          </a:p>
        </p:txBody>
      </p:sp>
    </p:spTree>
    <p:extLst>
      <p:ext uri="{BB962C8B-B14F-4D97-AF65-F5344CB8AC3E}">
        <p14:creationId xmlns:p14="http://schemas.microsoft.com/office/powerpoint/2010/main" val="198093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6800105-6AB1-4DDF-8D35-2B3DD31C5F6D}" type="slidenum">
              <a:rPr lang="en-US" altLang="en-US" smtClean="0"/>
              <a:pPr/>
              <a:t>‹#›</a:t>
            </a:fld>
            <a:endParaRPr lang="en-US" altLang="en-US"/>
          </a:p>
        </p:txBody>
      </p:sp>
    </p:spTree>
    <p:extLst>
      <p:ext uri="{BB962C8B-B14F-4D97-AF65-F5344CB8AC3E}">
        <p14:creationId xmlns:p14="http://schemas.microsoft.com/office/powerpoint/2010/main" val="57643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6800105-6AB1-4DDF-8D35-2B3DD31C5F6D}" type="slidenum">
              <a:rPr lang="en-US" altLang="en-US" smtClean="0"/>
              <a:pPr/>
              <a:t>‹#›</a:t>
            </a:fld>
            <a:endParaRPr lang="en-US" altLang="en-US"/>
          </a:p>
        </p:txBody>
      </p:sp>
    </p:spTree>
    <p:extLst>
      <p:ext uri="{BB962C8B-B14F-4D97-AF65-F5344CB8AC3E}">
        <p14:creationId xmlns:p14="http://schemas.microsoft.com/office/powerpoint/2010/main" val="35962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94F1D2C-753E-4D8F-9FFC-1B89335C0FBE}" type="slidenum">
              <a:rPr lang="en-US" altLang="en-US" smtClean="0"/>
              <a:pPr/>
              <a:t>‹#›</a:t>
            </a:fld>
            <a:endParaRPr lang="en-US" altLang="en-US"/>
          </a:p>
        </p:txBody>
      </p:sp>
    </p:spTree>
    <p:extLst>
      <p:ext uri="{BB962C8B-B14F-4D97-AF65-F5344CB8AC3E}">
        <p14:creationId xmlns:p14="http://schemas.microsoft.com/office/powerpoint/2010/main" val="2337672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DEB4B8-0B98-43D0-B60E-A77926A13A3F}" type="slidenum">
              <a:rPr lang="en-US" altLang="en-US" smtClean="0"/>
              <a:pPr/>
              <a:t>‹#›</a:t>
            </a:fld>
            <a:endParaRPr lang="en-US" altLang="en-US"/>
          </a:p>
        </p:txBody>
      </p:sp>
    </p:spTree>
    <p:extLst>
      <p:ext uri="{BB962C8B-B14F-4D97-AF65-F5344CB8AC3E}">
        <p14:creationId xmlns:p14="http://schemas.microsoft.com/office/powerpoint/2010/main" val="32236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9AA40F5-D409-4B1C-8D59-A95892B76662}" type="slidenum">
              <a:rPr lang="en-US" altLang="en-US" smtClean="0"/>
              <a:pPr/>
              <a:t>‹#›</a:t>
            </a:fld>
            <a:endParaRPr lang="en-US" altLang="en-US"/>
          </a:p>
        </p:txBody>
      </p:sp>
    </p:spTree>
    <p:extLst>
      <p:ext uri="{BB962C8B-B14F-4D97-AF65-F5344CB8AC3E}">
        <p14:creationId xmlns:p14="http://schemas.microsoft.com/office/powerpoint/2010/main" val="23263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05B479-838D-4168-AB7F-117684CCDC4F}" type="slidenum">
              <a:rPr lang="en-US" altLang="en-US" smtClean="0"/>
              <a:pPr/>
              <a:t>‹#›</a:t>
            </a:fld>
            <a:endParaRPr lang="en-US" altLang="en-US"/>
          </a:p>
        </p:txBody>
      </p:sp>
    </p:spTree>
    <p:extLst>
      <p:ext uri="{BB962C8B-B14F-4D97-AF65-F5344CB8AC3E}">
        <p14:creationId xmlns:p14="http://schemas.microsoft.com/office/powerpoint/2010/main" val="182756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1A0D728-C265-41E1-BDCE-EC923D725209}" type="slidenum">
              <a:rPr lang="en-US" altLang="en-US" smtClean="0"/>
              <a:pPr/>
              <a:t>‹#›</a:t>
            </a:fld>
            <a:endParaRPr lang="en-US" altLang="en-US"/>
          </a:p>
        </p:txBody>
      </p:sp>
    </p:spTree>
    <p:extLst>
      <p:ext uri="{BB962C8B-B14F-4D97-AF65-F5344CB8AC3E}">
        <p14:creationId xmlns:p14="http://schemas.microsoft.com/office/powerpoint/2010/main" val="127274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317A6F4-C7F3-4684-A374-CCB496556430}" type="slidenum">
              <a:rPr lang="en-US" altLang="en-US" smtClean="0"/>
              <a:pPr/>
              <a:t>‹#›</a:t>
            </a:fld>
            <a:endParaRPr lang="en-US" altLang="en-US"/>
          </a:p>
        </p:txBody>
      </p:sp>
    </p:spTree>
    <p:extLst>
      <p:ext uri="{BB962C8B-B14F-4D97-AF65-F5344CB8AC3E}">
        <p14:creationId xmlns:p14="http://schemas.microsoft.com/office/powerpoint/2010/main" val="213380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6750DD-CCBD-441E-A438-F6D32AC436ED}" type="slidenum">
              <a:rPr lang="en-US" altLang="en-US" smtClean="0"/>
              <a:pPr/>
              <a:t>‹#›</a:t>
            </a:fld>
            <a:endParaRPr lang="en-US" altLang="en-US"/>
          </a:p>
        </p:txBody>
      </p:sp>
    </p:spTree>
    <p:extLst>
      <p:ext uri="{BB962C8B-B14F-4D97-AF65-F5344CB8AC3E}">
        <p14:creationId xmlns:p14="http://schemas.microsoft.com/office/powerpoint/2010/main" val="157214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B1DE4E7-22FE-4253-9ECE-59E5983959CD}" type="slidenum">
              <a:rPr lang="en-US" altLang="en-US" smtClean="0"/>
              <a:pPr/>
              <a:t>‹#›</a:t>
            </a:fld>
            <a:endParaRPr lang="en-US" altLang="en-US"/>
          </a:p>
        </p:txBody>
      </p:sp>
    </p:spTree>
    <p:extLst>
      <p:ext uri="{BB962C8B-B14F-4D97-AF65-F5344CB8AC3E}">
        <p14:creationId xmlns:p14="http://schemas.microsoft.com/office/powerpoint/2010/main" val="17129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0C09C7F-75DA-46B0-9083-F8D5B451DB64}" type="slidenum">
              <a:rPr lang="en-US" altLang="en-US" smtClean="0"/>
              <a:pPr/>
              <a:t>‹#›</a:t>
            </a:fld>
            <a:endParaRPr lang="en-US" altLang="en-US"/>
          </a:p>
        </p:txBody>
      </p:sp>
    </p:spTree>
    <p:extLst>
      <p:ext uri="{BB962C8B-B14F-4D97-AF65-F5344CB8AC3E}">
        <p14:creationId xmlns:p14="http://schemas.microsoft.com/office/powerpoint/2010/main" val="395501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26E6516-BF3A-4E61-BB9D-FD0B4963E79D}" type="slidenum">
              <a:rPr lang="en-US" altLang="en-US" smtClean="0"/>
              <a:pPr/>
              <a:t>‹#›</a:t>
            </a:fld>
            <a:endParaRPr lang="en-US" altLang="en-US"/>
          </a:p>
        </p:txBody>
      </p:sp>
    </p:spTree>
    <p:extLst>
      <p:ext uri="{BB962C8B-B14F-4D97-AF65-F5344CB8AC3E}">
        <p14:creationId xmlns:p14="http://schemas.microsoft.com/office/powerpoint/2010/main" val="247049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800105-6AB1-4DDF-8D35-2B3DD31C5F6D}" type="slidenum">
              <a:rPr lang="en-US" altLang="en-US" smtClean="0"/>
              <a:pPr/>
              <a:t>‹#›</a:t>
            </a:fld>
            <a:endParaRPr lang="en-US" altLang="en-US"/>
          </a:p>
        </p:txBody>
      </p:sp>
    </p:spTree>
    <p:extLst>
      <p:ext uri="{BB962C8B-B14F-4D97-AF65-F5344CB8AC3E}">
        <p14:creationId xmlns:p14="http://schemas.microsoft.com/office/powerpoint/2010/main" val="424695000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e/e3/Ishtar_Gate_at_Berlin_Museum.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9CD8317-B13F-EC1A-6596-53E555A9ABE8}"/>
              </a:ext>
            </a:extLst>
          </p:cNvPr>
          <p:cNvSpPr>
            <a:spLocks noGrp="1" noChangeArrowheads="1"/>
          </p:cNvSpPr>
          <p:nvPr>
            <p:ph type="ctrTitle"/>
          </p:nvPr>
        </p:nvSpPr>
        <p:spPr/>
        <p:txBody>
          <a:bodyPr>
            <a:normAutofit/>
          </a:bodyPr>
          <a:lstStyle/>
          <a:p>
            <a:r>
              <a:rPr lang="en-US" altLang="en-US" sz="7200" dirty="0">
                <a:solidFill>
                  <a:srgbClr val="FFFF00"/>
                </a:solidFill>
                <a:latin typeface="Arial" panose="020B0604020202020204" pitchFamily="34" charset="0"/>
                <a:cs typeface="Arial" panose="020B0604020202020204" pitchFamily="34" charset="0"/>
              </a:rPr>
              <a:t>DANIEL IN CAPTIVITY</a:t>
            </a:r>
          </a:p>
        </p:txBody>
      </p:sp>
      <p:sp>
        <p:nvSpPr>
          <p:cNvPr id="2051" name="Rectangle 3">
            <a:extLst>
              <a:ext uri="{FF2B5EF4-FFF2-40B4-BE49-F238E27FC236}">
                <a16:creationId xmlns:a16="http://schemas.microsoft.com/office/drawing/2014/main" id="{0F9896E0-C0A0-F6FD-9E14-C9DDAD3A6BBC}"/>
              </a:ext>
            </a:extLst>
          </p:cNvPr>
          <p:cNvSpPr>
            <a:spLocks noGrp="1" noChangeArrowheads="1"/>
          </p:cNvSpPr>
          <p:nvPr>
            <p:ph type="subTitle" idx="1"/>
          </p:nvPr>
        </p:nvSpPr>
        <p:spPr/>
        <p:txBody>
          <a:bodyPr>
            <a:normAutofit/>
          </a:bodyPr>
          <a:lstStyle/>
          <a:p>
            <a:r>
              <a:rPr lang="en-US" altLang="en-US" sz="4800" b="1" i="1" dirty="0">
                <a:latin typeface="Arial" panose="020B0604020202020204" pitchFamily="34" charset="0"/>
                <a:cs typeface="Arial" panose="020B0604020202020204" pitchFamily="34" charset="0"/>
              </a:rPr>
              <a:t>Daniel 1:1-20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01152AC-FA5C-C2EA-8DE4-DD2E7A268786}"/>
              </a:ext>
            </a:extLst>
          </p:cNvPr>
          <p:cNvSpPr>
            <a:spLocks noGrp="1" noChangeArrowheads="1"/>
          </p:cNvSpPr>
          <p:nvPr>
            <p:ph type="title"/>
          </p:nvPr>
        </p:nvSpPr>
        <p:spPr>
          <a:xfrm>
            <a:off x="762000" y="122238"/>
            <a:ext cx="10896600" cy="868362"/>
          </a:xfrm>
        </p:spPr>
        <p:txBody>
          <a:bodyPr>
            <a:normAutofit/>
          </a:bodyPr>
          <a:lstStyle/>
          <a:p>
            <a:pPr algn="ctr"/>
            <a:r>
              <a:rPr lang="en-US" altLang="en-US" sz="5400" cap="none" dirty="0">
                <a:effectLst/>
                <a:latin typeface="Arial" panose="020B0604020202020204" pitchFamily="34" charset="0"/>
                <a:cs typeface="Arial" panose="020B0604020202020204" pitchFamily="34" charset="0"/>
              </a:rPr>
              <a:t>Temptation To </a:t>
            </a:r>
            <a:r>
              <a:rPr lang="en-US" altLang="en-US" sz="5400" dirty="0">
                <a:solidFill>
                  <a:srgbClr val="FFFF00"/>
                </a:solidFill>
                <a:effectLst/>
                <a:latin typeface="Arial" panose="020B0604020202020204" pitchFamily="34" charset="0"/>
                <a:cs typeface="Arial" panose="020B0604020202020204" pitchFamily="34" charset="0"/>
              </a:rPr>
              <a:t>COMPROMISE</a:t>
            </a:r>
          </a:p>
        </p:txBody>
      </p:sp>
      <p:sp>
        <p:nvSpPr>
          <p:cNvPr id="10243" name="Rectangle 3">
            <a:extLst>
              <a:ext uri="{FF2B5EF4-FFF2-40B4-BE49-F238E27FC236}">
                <a16:creationId xmlns:a16="http://schemas.microsoft.com/office/drawing/2014/main" id="{2094645E-0E95-44B0-61D7-B0131280DAB3}"/>
              </a:ext>
            </a:extLst>
          </p:cNvPr>
          <p:cNvSpPr>
            <a:spLocks noGrp="1" noChangeArrowheads="1"/>
          </p:cNvSpPr>
          <p:nvPr>
            <p:ph idx="1"/>
          </p:nvPr>
        </p:nvSpPr>
        <p:spPr>
          <a:xfrm>
            <a:off x="793652" y="1219200"/>
            <a:ext cx="10668605" cy="510540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altLang="en-US" sz="3600" b="1" dirty="0">
                <a:solidFill>
                  <a:srgbClr val="FF0000"/>
                </a:solidFill>
                <a:effectLst/>
                <a:latin typeface="Arial Black" panose="020B0A04020102020204" pitchFamily="34" charset="0"/>
              </a:rPr>
              <a:t>“Compromise” is NOT a bad word!</a:t>
            </a:r>
          </a:p>
          <a:p>
            <a:r>
              <a:rPr lang="en-US" altLang="en-US" sz="3600" dirty="0">
                <a:solidFill>
                  <a:srgbClr val="FF0000"/>
                </a:solidFill>
                <a:effectLst/>
                <a:latin typeface="Arial Black" panose="020B0A04020102020204" pitchFamily="34" charset="0"/>
              </a:rPr>
              <a:t>To A Point! [1:8]</a:t>
            </a:r>
          </a:p>
          <a:p>
            <a:r>
              <a:rPr lang="en-US" altLang="en-US" sz="3600" b="1" dirty="0">
                <a:solidFill>
                  <a:srgbClr val="FF0000"/>
                </a:solidFill>
                <a:effectLst/>
                <a:latin typeface="Arial Black" panose="020B0A04020102020204" pitchFamily="34" charset="0"/>
              </a:rPr>
              <a:t>Still, Would Have Been So </a:t>
            </a:r>
            <a:r>
              <a:rPr lang="en-US" altLang="en-US" sz="3600" b="1" i="1" u="sng" dirty="0">
                <a:solidFill>
                  <a:srgbClr val="FF0000"/>
                </a:solidFill>
                <a:effectLst/>
                <a:latin typeface="Arial Black" panose="020B0A04020102020204" pitchFamily="34" charset="0"/>
              </a:rPr>
              <a:t>Easy</a:t>
            </a:r>
            <a:r>
              <a:rPr lang="en-US" altLang="en-US" sz="3600" b="1" dirty="0">
                <a:solidFill>
                  <a:srgbClr val="FF0000"/>
                </a:solidFill>
                <a:effectLst/>
                <a:latin typeface="Arial Black" panose="020B0A04020102020204" pitchFamily="34" charset="0"/>
              </a:rPr>
              <a:t> To Surrender!</a:t>
            </a:r>
          </a:p>
          <a:p>
            <a:pPr lvl="1"/>
            <a:r>
              <a:rPr lang="en-US" altLang="en-US" sz="3600" b="1" i="1" dirty="0">
                <a:effectLst/>
                <a:latin typeface="Arial" panose="020B0604020202020204" pitchFamily="34" charset="0"/>
                <a:cs typeface="Arial" panose="020B0604020202020204" pitchFamily="34" charset="0"/>
              </a:rPr>
              <a:t>Greatness of Babylon!</a:t>
            </a:r>
          </a:p>
          <a:p>
            <a:pPr lvl="1">
              <a:lnSpc>
                <a:spcPct val="90000"/>
              </a:lnSpc>
            </a:pPr>
            <a:r>
              <a:rPr lang="en-US" altLang="en-US" sz="3600" b="1" i="1" dirty="0">
                <a:solidFill>
                  <a:schemeClr val="bg1"/>
                </a:solidFill>
                <a:effectLst/>
                <a:latin typeface="Arial" panose="020B0604020202020204" pitchFamily="34" charset="0"/>
                <a:cs typeface="Arial" panose="020B0604020202020204" pitchFamily="34" charset="0"/>
              </a:rPr>
              <a:t>Daniel so </a:t>
            </a:r>
            <a:r>
              <a:rPr lang="en-US" altLang="en-US" sz="3600" b="1" i="1" u="sng" dirty="0">
                <a:solidFill>
                  <a:schemeClr val="bg1"/>
                </a:solidFill>
                <a:effectLst/>
                <a:latin typeface="Arial" panose="020B0604020202020204" pitchFamily="34" charset="0"/>
                <a:cs typeface="Arial" panose="020B0604020202020204" pitchFamily="34" charset="0"/>
              </a:rPr>
              <a:t>young</a:t>
            </a:r>
            <a:r>
              <a:rPr lang="en-US" altLang="en-US" sz="3600" b="1" i="1" dirty="0">
                <a:solidFill>
                  <a:schemeClr val="bg1"/>
                </a:solidFill>
                <a:effectLst/>
                <a:latin typeface="Arial" panose="020B0604020202020204" pitchFamily="34" charset="0"/>
                <a:cs typeface="Arial" panose="020B0604020202020204" pitchFamily="34" charset="0"/>
              </a:rPr>
              <a:t>, </a:t>
            </a:r>
            <a:r>
              <a:rPr lang="en-US" altLang="en-US" sz="3600" b="1" i="1" u="sng" dirty="0">
                <a:solidFill>
                  <a:schemeClr val="bg1"/>
                </a:solidFill>
                <a:effectLst/>
                <a:latin typeface="Arial" panose="020B0604020202020204" pitchFamily="34" charset="0"/>
                <a:cs typeface="Arial" panose="020B0604020202020204" pitchFamily="34" charset="0"/>
              </a:rPr>
              <a:t>far</a:t>
            </a:r>
            <a:r>
              <a:rPr lang="en-US" altLang="en-US" sz="3600" b="1" i="1" dirty="0">
                <a:solidFill>
                  <a:schemeClr val="bg1"/>
                </a:solidFill>
                <a:effectLst/>
                <a:latin typeface="Arial" panose="020B0604020202020204" pitchFamily="34" charset="0"/>
                <a:cs typeface="Arial" panose="020B0604020202020204" pitchFamily="34" charset="0"/>
              </a:rPr>
              <a:t> from home.</a:t>
            </a:r>
          </a:p>
          <a:p>
            <a:pPr lvl="1">
              <a:lnSpc>
                <a:spcPct val="90000"/>
              </a:lnSpc>
            </a:pPr>
            <a:r>
              <a:rPr lang="en-US" altLang="en-US" sz="3600" b="1" i="1" dirty="0">
                <a:solidFill>
                  <a:schemeClr val="bg1"/>
                </a:solidFill>
                <a:effectLst/>
                <a:latin typeface="Arial" panose="020B0604020202020204" pitchFamily="34" charset="0"/>
                <a:cs typeface="Arial" panose="020B0604020202020204" pitchFamily="34" charset="0"/>
              </a:rPr>
              <a:t>Such A “SMALL” thing.</a:t>
            </a:r>
          </a:p>
          <a:p>
            <a:pPr lvl="1">
              <a:lnSpc>
                <a:spcPct val="90000"/>
              </a:lnSpc>
            </a:pPr>
            <a:r>
              <a:rPr lang="en-US" altLang="en-US" sz="3600" b="1" i="1" dirty="0">
                <a:solidFill>
                  <a:schemeClr val="bg1"/>
                </a:solidFill>
                <a:effectLst/>
                <a:latin typeface="Arial" panose="020B0604020202020204" pitchFamily="34" charset="0"/>
                <a:cs typeface="Arial" panose="020B0604020202020204" pitchFamily="34" charset="0"/>
              </a:rPr>
              <a:t>Know “CAN’T WIN!”</a:t>
            </a:r>
          </a:p>
          <a:p>
            <a:pPr lvl="1"/>
            <a:endParaRPr lang="en-US" altLang="en-US" b="1" i="1" dirty="0"/>
          </a:p>
        </p:txBody>
      </p:sp>
    </p:spTree>
    <p:extLst>
      <p:ext uri="{BB962C8B-B14F-4D97-AF65-F5344CB8AC3E}">
        <p14:creationId xmlns:p14="http://schemas.microsoft.com/office/powerpoint/2010/main" val="4883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animEffect transition="in" filter="fade">
                                      <p:cBhvr>
                                        <p:cTn id="7" dur="500"/>
                                        <p:tgtEl>
                                          <p:spTgt spid="1024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6" end="6"/>
                                            </p:txEl>
                                          </p:spTgt>
                                        </p:tgtEl>
                                        <p:attrNameLst>
                                          <p:attrName>style.visibility</p:attrName>
                                        </p:attrNameLst>
                                      </p:cBhvr>
                                      <p:to>
                                        <p:strVal val="visible"/>
                                      </p:to>
                                    </p:set>
                                    <p:animEffect transition="in" filter="fade">
                                      <p:cBhvr>
                                        <p:cTn id="1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2A6E6A2-C54C-2CA9-DB09-A8383ADAADC8}"/>
              </a:ext>
            </a:extLst>
          </p:cNvPr>
          <p:cNvSpPr>
            <a:spLocks noGrp="1" noChangeArrowheads="1"/>
          </p:cNvSpPr>
          <p:nvPr>
            <p:ph type="title"/>
          </p:nvPr>
        </p:nvSpPr>
        <p:spPr>
          <a:xfrm>
            <a:off x="0" y="1"/>
            <a:ext cx="12192000" cy="762000"/>
          </a:xfrm>
        </p:spPr>
        <p:style>
          <a:lnRef idx="2">
            <a:schemeClr val="dk1"/>
          </a:lnRef>
          <a:fillRef idx="1">
            <a:schemeClr val="lt1"/>
          </a:fillRef>
          <a:effectRef idx="0">
            <a:schemeClr val="dk1"/>
          </a:effectRef>
          <a:fontRef idx="minor">
            <a:schemeClr val="dk1"/>
          </a:fontRef>
        </p:style>
        <p:txBody>
          <a:bodyPr>
            <a:normAutofit/>
          </a:bodyPr>
          <a:lstStyle/>
          <a:p>
            <a:pPr algn="ctr"/>
            <a:r>
              <a:rPr lang="en-US" altLang="en-US" sz="4400" b="0" dirty="0">
                <a:solidFill>
                  <a:srgbClr val="FF0000"/>
                </a:solidFill>
                <a:effectLst/>
                <a:latin typeface="Arial Black" panose="020B0A04020102020204" pitchFamily="34" charset="0"/>
              </a:rPr>
              <a:t>Yet, Daniel </a:t>
            </a:r>
            <a:r>
              <a:rPr lang="en-US" altLang="en-US" sz="4400" b="0" u="sng" dirty="0">
                <a:solidFill>
                  <a:srgbClr val="FF0000"/>
                </a:solidFill>
                <a:effectLst/>
                <a:latin typeface="Arial Black" panose="020B0A04020102020204" pitchFamily="34" charset="0"/>
              </a:rPr>
              <a:t>DID</a:t>
            </a:r>
            <a:r>
              <a:rPr lang="en-US" altLang="en-US" sz="4400" b="0" dirty="0">
                <a:solidFill>
                  <a:srgbClr val="FF0000"/>
                </a:solidFill>
                <a:effectLst/>
                <a:latin typeface="Arial Black" panose="020B0A04020102020204" pitchFamily="34" charset="0"/>
              </a:rPr>
              <a:t> “Win”!</a:t>
            </a:r>
          </a:p>
        </p:txBody>
      </p:sp>
      <p:sp>
        <p:nvSpPr>
          <p:cNvPr id="12291" name="Rectangle 3">
            <a:extLst>
              <a:ext uri="{FF2B5EF4-FFF2-40B4-BE49-F238E27FC236}">
                <a16:creationId xmlns:a16="http://schemas.microsoft.com/office/drawing/2014/main" id="{C5CBFA53-5477-7280-7D16-93F1BF75396F}"/>
              </a:ext>
            </a:extLst>
          </p:cNvPr>
          <p:cNvSpPr>
            <a:spLocks noGrp="1" noChangeArrowheads="1"/>
          </p:cNvSpPr>
          <p:nvPr>
            <p:ph idx="1"/>
          </p:nvPr>
        </p:nvSpPr>
        <p:spPr>
          <a:xfrm>
            <a:off x="457200" y="990600"/>
            <a:ext cx="11277600" cy="5562601"/>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marL="571500" indent="-571500">
              <a:buFont typeface="Wingdings" panose="05000000000000000000" pitchFamily="2" charset="2"/>
              <a:buAutoNum type="arabicPeriod"/>
            </a:pPr>
            <a:r>
              <a:rPr lang="en-US" altLang="en-US" sz="3600" b="1" dirty="0">
                <a:solidFill>
                  <a:srgbClr val="FFFF00"/>
                </a:solidFill>
                <a:effectLst/>
                <a:latin typeface="Arial" panose="020B0604020202020204" pitchFamily="34" charset="0"/>
                <a:cs typeface="Arial" panose="020B0604020202020204" pitchFamily="34" charset="0"/>
              </a:rPr>
              <a:t>No matter how great our enemies, with GOD leading us we ought NEVER to be intimidated.</a:t>
            </a:r>
          </a:p>
          <a:p>
            <a:pPr marL="571500" indent="-571500">
              <a:buFont typeface="Wingdings" panose="05000000000000000000" pitchFamily="2" charset="2"/>
              <a:buAutoNum type="arabicPeriod"/>
            </a:pPr>
            <a:r>
              <a:rPr lang="en-US" altLang="en-US" sz="3600" b="1" dirty="0">
                <a:effectLst/>
                <a:latin typeface="Arial" panose="020B0604020202020204" pitchFamily="34" charset="0"/>
                <a:cs typeface="Arial" panose="020B0604020202020204" pitchFamily="34" charset="0"/>
              </a:rPr>
              <a:t>Even young teen can, MUST stand. Whether home or away, stand for OWN convictions.</a:t>
            </a:r>
          </a:p>
          <a:p>
            <a:pPr marL="571500" indent="-571500">
              <a:buFont typeface="Wingdings" panose="05000000000000000000" pitchFamily="2" charset="2"/>
              <a:buAutoNum type="arabicPeriod"/>
            </a:pPr>
            <a:r>
              <a:rPr lang="en-US" altLang="en-US" sz="3600" b="1" dirty="0">
                <a:solidFill>
                  <a:srgbClr val="FFFF00"/>
                </a:solidFill>
                <a:effectLst/>
                <a:latin typeface="Arial" panose="020B0604020202020204" pitchFamily="34" charset="0"/>
                <a:cs typeface="Arial" panose="020B0604020202020204" pitchFamily="34" charset="0"/>
              </a:rPr>
              <a:t>Nothing SMALL about GOD’S will.  One defeat leads to another!</a:t>
            </a:r>
          </a:p>
          <a:p>
            <a:pPr marL="571500" indent="-571500">
              <a:buFont typeface="Wingdings" panose="05000000000000000000" pitchFamily="2" charset="2"/>
              <a:buAutoNum type="arabicPeriod"/>
            </a:pPr>
            <a:r>
              <a:rPr lang="en-US" altLang="en-US" sz="3600" b="1" dirty="0">
                <a:effectLst/>
                <a:latin typeface="Arial" panose="020B0604020202020204" pitchFamily="34" charset="0"/>
                <a:cs typeface="Arial" panose="020B0604020202020204" pitchFamily="34" charset="0"/>
              </a:rPr>
              <a:t>Victories lost because FAILED TO TRY!</a:t>
            </a:r>
          </a:p>
          <a:p>
            <a:pPr marL="0" indent="0" algn="ctr">
              <a:buNone/>
            </a:pPr>
            <a:r>
              <a:rPr lang="en-US" altLang="en-US" sz="3600" b="1" dirty="0">
                <a:solidFill>
                  <a:schemeClr val="tx2">
                    <a:lumMod val="50000"/>
                  </a:schemeClr>
                </a:solidFill>
                <a:effectLst/>
                <a:latin typeface="Arial" panose="020B0604020202020204" pitchFamily="34" charset="0"/>
                <a:cs typeface="Arial" panose="020B0604020202020204" pitchFamily="34" charset="0"/>
              </a:rPr>
              <a:t>DANIEL DID </a:t>
            </a:r>
            <a:r>
              <a:rPr lang="en-US" altLang="en-US" sz="3600" b="1" u="sng" dirty="0">
                <a:solidFill>
                  <a:schemeClr val="tx2">
                    <a:lumMod val="50000"/>
                  </a:schemeClr>
                </a:solidFill>
                <a:effectLst/>
                <a:latin typeface="Arial" panose="020B0604020202020204" pitchFamily="34" charset="0"/>
                <a:cs typeface="Arial" panose="020B0604020202020204" pitchFamily="34" charset="0"/>
              </a:rPr>
              <a:t>NOT</a:t>
            </a:r>
            <a:r>
              <a:rPr lang="en-US" altLang="en-US" sz="3600" b="1" dirty="0">
                <a:solidFill>
                  <a:schemeClr val="tx2">
                    <a:lumMod val="50000"/>
                  </a:schemeClr>
                </a:solidFill>
                <a:effectLst/>
                <a:latin typeface="Arial" panose="020B0604020202020204" pitchFamily="34" charset="0"/>
                <a:cs typeface="Arial" panose="020B0604020202020204" pitchFamily="34" charset="0"/>
              </a:rPr>
              <a:t> COMPROMISE </a:t>
            </a:r>
            <a:r>
              <a:rPr lang="en-US" altLang="en-US" sz="3600" b="1" u="sng" dirty="0">
                <a:solidFill>
                  <a:schemeClr val="tx2">
                    <a:lumMod val="50000"/>
                  </a:schemeClr>
                </a:solidFill>
                <a:effectLst/>
                <a:latin typeface="Arial" panose="020B0604020202020204" pitchFamily="34" charset="0"/>
                <a:cs typeface="Arial" panose="020B0604020202020204" pitchFamily="34" charset="0"/>
              </a:rPr>
              <a:t>GOD’S</a:t>
            </a:r>
            <a:r>
              <a:rPr lang="en-US" altLang="en-US" sz="3600" b="1" dirty="0">
                <a:solidFill>
                  <a:schemeClr val="tx2">
                    <a:lumMod val="50000"/>
                  </a:schemeClr>
                </a:solidFill>
                <a:effectLst/>
                <a:latin typeface="Arial" panose="020B0604020202020204" pitchFamily="34" charset="0"/>
                <a:cs typeface="Arial" panose="020B0604020202020204" pitchFamily="34" charset="0"/>
              </a:rPr>
              <a:t> PRINCIPLES</a:t>
            </a:r>
            <a:endParaRPr lang="en-US" altLang="en-US" sz="3200" b="1" dirty="0">
              <a:solidFill>
                <a:schemeClr val="tx2">
                  <a:lumMod val="50000"/>
                </a:schemeClr>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8B08368-0AEC-224A-7F91-0DD94EA4E9A6}"/>
              </a:ext>
            </a:extLst>
          </p:cNvPr>
          <p:cNvSpPr>
            <a:spLocks noGrp="1" noChangeArrowheads="1"/>
          </p:cNvSpPr>
          <p:nvPr>
            <p:ph type="title"/>
          </p:nvPr>
        </p:nvSpPr>
        <p:spPr>
          <a:xfrm>
            <a:off x="0" y="0"/>
            <a:ext cx="12192000" cy="1326321"/>
          </a:xfrm>
        </p:spPr>
        <p:txBody>
          <a:bodyPr>
            <a:normAutofit/>
          </a:bodyPr>
          <a:lstStyle/>
          <a:p>
            <a:pPr algn="ctr"/>
            <a:r>
              <a:rPr lang="en-US" altLang="en-US" sz="5400" cap="none" dirty="0">
                <a:effectLst/>
                <a:latin typeface="PosterBodoni BT" pitchFamily="18" charset="0"/>
              </a:rPr>
              <a:t>Temptation To Be </a:t>
            </a:r>
            <a:r>
              <a:rPr lang="en-US" altLang="en-US" sz="5400" dirty="0">
                <a:solidFill>
                  <a:srgbClr val="FFFF00"/>
                </a:solidFill>
                <a:effectLst/>
                <a:latin typeface="PosterBodoni BT" pitchFamily="18" charset="0"/>
              </a:rPr>
              <a:t>SELF-RIGHTEOUS</a:t>
            </a:r>
          </a:p>
        </p:txBody>
      </p:sp>
      <p:sp>
        <p:nvSpPr>
          <p:cNvPr id="13315" name="Rectangle 3">
            <a:extLst>
              <a:ext uri="{FF2B5EF4-FFF2-40B4-BE49-F238E27FC236}">
                <a16:creationId xmlns:a16="http://schemas.microsoft.com/office/drawing/2014/main" id="{102D9FFF-CF1B-5D37-EF55-14AFB11702E6}"/>
              </a:ext>
            </a:extLst>
          </p:cNvPr>
          <p:cNvSpPr>
            <a:spLocks noGrp="1" noChangeArrowheads="1"/>
          </p:cNvSpPr>
          <p:nvPr>
            <p:ph idx="1"/>
          </p:nvPr>
        </p:nvSpPr>
        <p:spPr>
          <a:xfrm>
            <a:off x="228600" y="1447800"/>
            <a:ext cx="11734800" cy="4833937"/>
          </a:xfrm>
        </p:spPr>
        <p:style>
          <a:lnRef idx="2">
            <a:schemeClr val="dk1"/>
          </a:lnRef>
          <a:fillRef idx="1">
            <a:schemeClr val="lt1"/>
          </a:fillRef>
          <a:effectRef idx="0">
            <a:schemeClr val="dk1"/>
          </a:effectRef>
          <a:fontRef idx="minor">
            <a:schemeClr val="dk1"/>
          </a:fontRef>
        </p:style>
        <p:txBody>
          <a:bodyPr>
            <a:normAutofit/>
          </a:bodyPr>
          <a:lstStyle/>
          <a:p>
            <a:pPr>
              <a:lnSpc>
                <a:spcPct val="90000"/>
              </a:lnSpc>
            </a:pPr>
            <a:r>
              <a:rPr lang="en-US" altLang="en-US" sz="3600" b="1" i="1" dirty="0">
                <a:effectLst/>
                <a:latin typeface="Arial" panose="020B0604020202020204" pitchFamily="34" charset="0"/>
                <a:cs typeface="Arial" panose="020B0604020202020204" pitchFamily="34" charset="0"/>
              </a:rPr>
              <a:t>“I’m right and proud of it.”</a:t>
            </a:r>
            <a:r>
              <a:rPr lang="en-US" altLang="en-US" sz="3600" b="1" dirty="0">
                <a:effectLst/>
                <a:latin typeface="Arial" panose="020B0604020202020204" pitchFamily="34" charset="0"/>
                <a:cs typeface="Arial" panose="020B0604020202020204" pitchFamily="34" charset="0"/>
              </a:rPr>
              <a:t>  Good works without love.</a:t>
            </a:r>
          </a:p>
          <a:p>
            <a:pPr lvl="1">
              <a:lnSpc>
                <a:spcPct val="90000"/>
              </a:lnSpc>
            </a:pPr>
            <a:r>
              <a:rPr lang="en-US" altLang="en-US" sz="3600" b="1" i="1" dirty="0">
                <a:solidFill>
                  <a:srgbClr val="FF0000"/>
                </a:solidFill>
                <a:effectLst/>
                <a:latin typeface="Arial" panose="020B0604020202020204" pitchFamily="34" charset="0"/>
                <a:cs typeface="Arial" panose="020B0604020202020204" pitchFamily="34" charset="0"/>
              </a:rPr>
              <a:t>Pharisee praying at Temple [Luke 18:9-14].</a:t>
            </a:r>
          </a:p>
          <a:p>
            <a:pPr lvl="1">
              <a:lnSpc>
                <a:spcPct val="90000"/>
              </a:lnSpc>
            </a:pPr>
            <a:r>
              <a:rPr lang="en-US" altLang="en-US" sz="3600" b="1" i="1" dirty="0">
                <a:solidFill>
                  <a:srgbClr val="FF0000"/>
                </a:solidFill>
                <a:effectLst/>
                <a:latin typeface="Arial" panose="020B0604020202020204" pitchFamily="34" charset="0"/>
                <a:cs typeface="Arial" panose="020B0604020202020204" pitchFamily="34" charset="0"/>
              </a:rPr>
              <a:t>Lost sons [Luke 15:29ff.].</a:t>
            </a:r>
          </a:p>
          <a:p>
            <a:pPr lvl="1">
              <a:lnSpc>
                <a:spcPct val="90000"/>
              </a:lnSpc>
            </a:pPr>
            <a:r>
              <a:rPr lang="en-US" altLang="en-US" sz="3600" b="1" i="1" dirty="0">
                <a:solidFill>
                  <a:srgbClr val="FF0000"/>
                </a:solidFill>
                <a:effectLst/>
                <a:latin typeface="Arial" panose="020B0604020202020204" pitchFamily="34" charset="0"/>
                <a:cs typeface="Arial" panose="020B0604020202020204" pitchFamily="34" charset="0"/>
              </a:rPr>
              <a:t>Simon the Pharisee [Luke 7:36ff.].</a:t>
            </a:r>
          </a:p>
          <a:p>
            <a:pPr>
              <a:lnSpc>
                <a:spcPct val="90000"/>
              </a:lnSpc>
            </a:pPr>
            <a:r>
              <a:rPr lang="en-US" altLang="en-US" sz="3600" b="1" dirty="0">
                <a:effectLst/>
                <a:latin typeface="Arial" panose="020B0604020202020204" pitchFamily="34" charset="0"/>
                <a:cs typeface="Arial" panose="020B0604020202020204" pitchFamily="34" charset="0"/>
              </a:rPr>
              <a:t>Equate being EXALTED with LOOKING DOWN on others.</a:t>
            </a:r>
          </a:p>
          <a:p>
            <a:pPr>
              <a:lnSpc>
                <a:spcPct val="90000"/>
              </a:lnSpc>
            </a:pPr>
            <a:r>
              <a:rPr lang="en-US" altLang="en-US" sz="3600" b="1" dirty="0">
                <a:effectLst/>
                <a:latin typeface="Arial" panose="020B0604020202020204" pitchFamily="34" charset="0"/>
                <a:cs typeface="Arial" panose="020B0604020202020204" pitchFamily="34" charset="0"/>
              </a:rPr>
              <a:t>Such despising of others makes one </a:t>
            </a:r>
            <a:r>
              <a:rPr lang="en-US" altLang="en-US" sz="3600" b="1" u="sng" dirty="0">
                <a:effectLst/>
                <a:latin typeface="Arial" panose="020B0604020202020204" pitchFamily="34" charset="0"/>
                <a:cs typeface="Arial" panose="020B0604020202020204" pitchFamily="34" charset="0"/>
              </a:rPr>
              <a:t>obnoxious</a:t>
            </a:r>
            <a:r>
              <a:rPr lang="en-US" altLang="en-US" sz="3600" b="1" dirty="0">
                <a:effectLst/>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fade">
                                      <p:cBhvr>
                                        <p:cTn id="18" dur="500"/>
                                        <p:tgtEl>
                                          <p:spTgt spid="133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500"/>
                                        <p:tgtEl>
                                          <p:spTgt spid="133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Effect transition="in" filter="fade">
                                      <p:cBhvr>
                                        <p:cTn id="28"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C6FF02A-23AB-6125-2A2C-7959FA8C2A8A}"/>
              </a:ext>
            </a:extLst>
          </p:cNvPr>
          <p:cNvSpPr>
            <a:spLocks noGrp="1" noChangeArrowheads="1"/>
          </p:cNvSpPr>
          <p:nvPr>
            <p:ph type="title"/>
          </p:nvPr>
        </p:nvSpPr>
        <p:spPr>
          <a:xfrm>
            <a:off x="228600" y="228599"/>
            <a:ext cx="11734800" cy="838201"/>
          </a:xfrm>
        </p:spPr>
        <p:style>
          <a:lnRef idx="2">
            <a:schemeClr val="dk1"/>
          </a:lnRef>
          <a:fillRef idx="1">
            <a:schemeClr val="lt1"/>
          </a:fillRef>
          <a:effectRef idx="0">
            <a:schemeClr val="dk1"/>
          </a:effectRef>
          <a:fontRef idx="minor">
            <a:schemeClr val="dk1"/>
          </a:fontRef>
        </p:style>
        <p:txBody>
          <a:bodyPr>
            <a:normAutofit fontScale="90000"/>
          </a:bodyPr>
          <a:lstStyle/>
          <a:p>
            <a:r>
              <a:rPr lang="en-US" altLang="en-US" sz="6000" u="sng" cap="none" dirty="0">
                <a:solidFill>
                  <a:srgbClr val="FF0000"/>
                </a:solidFill>
                <a:effectLst/>
                <a:latin typeface="PosterBodoni BT" pitchFamily="18" charset="0"/>
              </a:rPr>
              <a:t>Such NOT Case With Daniel!</a:t>
            </a:r>
          </a:p>
        </p:txBody>
      </p:sp>
      <p:sp>
        <p:nvSpPr>
          <p:cNvPr id="14339" name="Rectangle 3">
            <a:extLst>
              <a:ext uri="{FF2B5EF4-FFF2-40B4-BE49-F238E27FC236}">
                <a16:creationId xmlns:a16="http://schemas.microsoft.com/office/drawing/2014/main" id="{09418709-B40A-BB0E-BB37-A4CC1F201B6F}"/>
              </a:ext>
            </a:extLst>
          </p:cNvPr>
          <p:cNvSpPr>
            <a:spLocks noGrp="1" noChangeArrowheads="1"/>
          </p:cNvSpPr>
          <p:nvPr>
            <p:ph idx="1"/>
          </p:nvPr>
        </p:nvSpPr>
        <p:spPr>
          <a:xfrm>
            <a:off x="381000" y="1219200"/>
            <a:ext cx="11277600" cy="5410201"/>
          </a:xfrm>
        </p:spPr>
        <p:txBody>
          <a:bodyPr>
            <a:noAutofit/>
          </a:bodyPr>
          <a:lstStyle/>
          <a:p>
            <a:pPr>
              <a:lnSpc>
                <a:spcPct val="90000"/>
              </a:lnSpc>
            </a:pPr>
            <a:r>
              <a:rPr lang="en-US" altLang="en-US" sz="3600" dirty="0">
                <a:effectLst/>
                <a:latin typeface="Arial" panose="020B0604020202020204" pitchFamily="34" charset="0"/>
                <a:cs typeface="Arial" panose="020B0604020202020204" pitchFamily="34" charset="0"/>
              </a:rPr>
              <a:t>“…He asked the chief of the eunuchs to allow him not to defile himself. And God gave Daniel </a:t>
            </a:r>
            <a:r>
              <a:rPr lang="en-US" altLang="en-US" sz="3600" b="1" u="sng" dirty="0">
                <a:effectLst/>
                <a:latin typeface="Arial" panose="020B0604020202020204" pitchFamily="34" charset="0"/>
                <a:cs typeface="Arial" panose="020B0604020202020204" pitchFamily="34" charset="0"/>
              </a:rPr>
              <a:t>favor and compassion</a:t>
            </a:r>
            <a:r>
              <a:rPr lang="en-US" altLang="en-US" sz="3600" dirty="0">
                <a:effectLst/>
                <a:latin typeface="Arial" panose="020B0604020202020204" pitchFamily="34" charset="0"/>
                <a:cs typeface="Arial" panose="020B0604020202020204" pitchFamily="34" charset="0"/>
              </a:rPr>
              <a:t> in the sight of the chief of the eunuchs” </a:t>
            </a:r>
            <a:r>
              <a:rPr lang="en-US" altLang="en-US" sz="3600" dirty="0">
                <a:solidFill>
                  <a:srgbClr val="FFFF00"/>
                </a:solidFill>
                <a:effectLst/>
                <a:latin typeface="Arial" panose="020B0604020202020204" pitchFamily="34" charset="0"/>
                <a:cs typeface="Arial" panose="020B0604020202020204" pitchFamily="34" charset="0"/>
              </a:rPr>
              <a:t>[Daniel 1:8-9  RSV].</a:t>
            </a:r>
          </a:p>
          <a:p>
            <a:pPr>
              <a:lnSpc>
                <a:spcPct val="90000"/>
              </a:lnSpc>
            </a:pPr>
            <a:r>
              <a:rPr lang="en-US" altLang="en-US" sz="3600" dirty="0">
                <a:effectLst/>
                <a:latin typeface="Arial" panose="020B0604020202020204" pitchFamily="34" charset="0"/>
                <a:cs typeface="Arial" panose="020B0604020202020204" pitchFamily="34" charset="0"/>
              </a:rPr>
              <a:t>“Prove </a:t>
            </a:r>
            <a:r>
              <a:rPr lang="en-US" altLang="en-US" sz="3600" b="1" u="sng" dirty="0">
                <a:effectLst/>
                <a:latin typeface="Arial" panose="020B0604020202020204" pitchFamily="34" charset="0"/>
                <a:cs typeface="Arial" panose="020B0604020202020204" pitchFamily="34" charset="0"/>
              </a:rPr>
              <a:t>thy servants</a:t>
            </a:r>
            <a:r>
              <a:rPr lang="en-US" altLang="en-US" sz="3600" dirty="0">
                <a:effectLst/>
                <a:latin typeface="Arial" panose="020B0604020202020204" pitchFamily="34" charset="0"/>
                <a:cs typeface="Arial" panose="020B0604020202020204" pitchFamily="34" charset="0"/>
              </a:rPr>
              <a:t>, </a:t>
            </a:r>
            <a:r>
              <a:rPr lang="en-US" altLang="en-US" sz="3600" b="1" u="sng" dirty="0">
                <a:effectLst/>
                <a:latin typeface="Arial" panose="020B0604020202020204" pitchFamily="34" charset="0"/>
                <a:cs typeface="Arial" panose="020B0604020202020204" pitchFamily="34" charset="0"/>
              </a:rPr>
              <a:t>I beseech thee</a:t>
            </a:r>
            <a:r>
              <a:rPr lang="en-US" altLang="en-US" sz="3600" dirty="0">
                <a:effectLst/>
                <a:latin typeface="Arial" panose="020B0604020202020204" pitchFamily="34" charset="0"/>
                <a:cs typeface="Arial" panose="020B0604020202020204" pitchFamily="34" charset="0"/>
              </a:rPr>
              <a:t>, ten days; and let them give us pulse to eat, and water to drink. Then let our countenances be looked upon before thee, and the countenance of the children that eat of the portion of the king’s meat: and </a:t>
            </a:r>
            <a:r>
              <a:rPr lang="en-US" altLang="en-US" sz="3600" b="1" u="sng" dirty="0">
                <a:effectLst/>
                <a:latin typeface="Arial" panose="020B0604020202020204" pitchFamily="34" charset="0"/>
                <a:cs typeface="Arial" panose="020B0604020202020204" pitchFamily="34" charset="0"/>
              </a:rPr>
              <a:t>as thou </a:t>
            </a:r>
            <a:r>
              <a:rPr lang="en-US" altLang="en-US" sz="3600" b="1" u="sng" dirty="0" err="1">
                <a:effectLst/>
                <a:latin typeface="Arial" panose="020B0604020202020204" pitchFamily="34" charset="0"/>
                <a:cs typeface="Arial" panose="020B0604020202020204" pitchFamily="34" charset="0"/>
              </a:rPr>
              <a:t>seest</a:t>
            </a:r>
            <a:r>
              <a:rPr lang="en-US" altLang="en-US" sz="3600" dirty="0">
                <a:effectLst/>
                <a:latin typeface="Arial" panose="020B0604020202020204" pitchFamily="34" charset="0"/>
                <a:cs typeface="Arial" panose="020B0604020202020204" pitchFamily="34" charset="0"/>
              </a:rPr>
              <a:t>, deal with </a:t>
            </a:r>
            <a:r>
              <a:rPr lang="en-US" altLang="en-US" sz="3600" b="1" u="sng" dirty="0">
                <a:effectLst/>
                <a:latin typeface="Arial" panose="020B0604020202020204" pitchFamily="34" charset="0"/>
                <a:cs typeface="Arial" panose="020B0604020202020204" pitchFamily="34" charset="0"/>
              </a:rPr>
              <a:t>thy servants</a:t>
            </a:r>
            <a:r>
              <a:rPr lang="en-US" altLang="en-US" sz="3600" dirty="0">
                <a:effectLst/>
                <a:latin typeface="Arial" panose="020B0604020202020204" pitchFamily="34" charset="0"/>
                <a:cs typeface="Arial" panose="020B0604020202020204" pitchFamily="34" charset="0"/>
              </a:rPr>
              <a:t>”  </a:t>
            </a:r>
            <a:r>
              <a:rPr lang="en-US" altLang="en-US" sz="3600" dirty="0">
                <a:solidFill>
                  <a:srgbClr val="FFFF00"/>
                </a:solidFill>
                <a:effectLst/>
                <a:latin typeface="Arial" panose="020B0604020202020204" pitchFamily="34" charset="0"/>
                <a:cs typeface="Arial" panose="020B0604020202020204" pitchFamily="34" charset="0"/>
              </a:rPr>
              <a:t>[vv.12-13].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1EC560E-D6A3-2068-97B4-2E34BF9E5A27}"/>
              </a:ext>
            </a:extLst>
          </p:cNvPr>
          <p:cNvSpPr>
            <a:spLocks noGrp="1" noChangeArrowheads="1"/>
          </p:cNvSpPr>
          <p:nvPr>
            <p:ph type="title"/>
          </p:nvPr>
        </p:nvSpPr>
        <p:spPr>
          <a:xfrm>
            <a:off x="1042718" y="152400"/>
            <a:ext cx="10353761" cy="1326321"/>
          </a:xfrm>
        </p:spPr>
        <p:txBody>
          <a:bodyPr>
            <a:normAutofit/>
          </a:bodyPr>
          <a:lstStyle/>
          <a:p>
            <a:r>
              <a:rPr lang="en-US" altLang="en-US" sz="6000" cap="none" dirty="0">
                <a:effectLst/>
                <a:latin typeface="PosterBodoni BT" pitchFamily="18" charset="0"/>
              </a:rPr>
              <a:t>Daniel Chose To Do RIGHT...</a:t>
            </a:r>
          </a:p>
        </p:txBody>
      </p:sp>
      <p:sp>
        <p:nvSpPr>
          <p:cNvPr id="15363" name="Rectangle 3">
            <a:extLst>
              <a:ext uri="{FF2B5EF4-FFF2-40B4-BE49-F238E27FC236}">
                <a16:creationId xmlns:a16="http://schemas.microsoft.com/office/drawing/2014/main" id="{70554E8B-2E05-8EC7-6DEC-017E7D8EFD60}"/>
              </a:ext>
            </a:extLst>
          </p:cNvPr>
          <p:cNvSpPr>
            <a:spLocks noGrp="1" noChangeArrowheads="1"/>
          </p:cNvSpPr>
          <p:nvPr>
            <p:ph idx="1"/>
          </p:nvPr>
        </p:nvSpPr>
        <p:spPr>
          <a:xfrm>
            <a:off x="533400" y="1478721"/>
            <a:ext cx="11201400" cy="4845879"/>
          </a:xfrm>
          <a:ln w="28575">
            <a:solidFill>
              <a:schemeClr val="tx1"/>
            </a:solidFill>
            <a:miter lim="800000"/>
            <a:headEnd/>
            <a:tailEnd/>
          </a:ln>
        </p:spPr>
        <p:txBody>
          <a:bodyPr>
            <a:normAutofit/>
          </a:bodyPr>
          <a:lstStyle/>
          <a:p>
            <a:r>
              <a:rPr lang="en-US" altLang="en-US" sz="4000" b="1" dirty="0">
                <a:solidFill>
                  <a:srgbClr val="FFFF00"/>
                </a:solidFill>
                <a:effectLst/>
                <a:latin typeface="Arial" panose="020B0604020202020204" pitchFamily="34" charset="0"/>
                <a:cs typeface="Arial" panose="020B0604020202020204" pitchFamily="34" charset="0"/>
              </a:rPr>
              <a:t>Without being condescending, arrogant or hateful.</a:t>
            </a:r>
          </a:p>
          <a:p>
            <a:r>
              <a:rPr lang="en-US" altLang="en-US" sz="4000" b="1" dirty="0">
                <a:effectLst/>
                <a:latin typeface="Arial" panose="020B0604020202020204" pitchFamily="34" charset="0"/>
                <a:cs typeface="Arial" panose="020B0604020202020204" pitchFamily="34" charset="0"/>
              </a:rPr>
              <a:t>Such would not have evoked “favor and sympathy” of Babylonians!</a:t>
            </a:r>
          </a:p>
          <a:p>
            <a:r>
              <a:rPr lang="en-US" altLang="en-US" sz="4000" b="1" dirty="0">
                <a:solidFill>
                  <a:srgbClr val="FFFF00"/>
                </a:solidFill>
                <a:effectLst/>
                <a:latin typeface="Arial" panose="020B0604020202020204" pitchFamily="34" charset="0"/>
                <a:cs typeface="Arial" panose="020B0604020202020204" pitchFamily="34" charset="0"/>
              </a:rPr>
              <a:t>He showed spirit of meekness and restraint.</a:t>
            </a:r>
          </a:p>
          <a:p>
            <a:r>
              <a:rPr lang="en-US" altLang="en-US" sz="4000" b="1" dirty="0">
                <a:effectLst/>
                <a:latin typeface="Arial" panose="020B0604020202020204" pitchFamily="34" charset="0"/>
                <a:cs typeface="Arial" panose="020B0604020202020204" pitchFamily="34" charset="0"/>
              </a:rPr>
              <a:t>He shows US the 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03D0E9-7D6F-5C5D-2C71-C68C8B168E3E}"/>
              </a:ext>
            </a:extLst>
          </p:cNvPr>
          <p:cNvSpPr>
            <a:spLocks noGrp="1" noChangeArrowheads="1"/>
          </p:cNvSpPr>
          <p:nvPr>
            <p:ph type="title"/>
          </p:nvPr>
        </p:nvSpPr>
        <p:spPr>
          <a:xfrm>
            <a:off x="228600" y="228600"/>
            <a:ext cx="11734800" cy="1326321"/>
          </a:xfrm>
        </p:spPr>
        <p:txBody>
          <a:bodyPr>
            <a:normAutofit/>
          </a:bodyPr>
          <a:lstStyle/>
          <a:p>
            <a:pPr algn="ctr"/>
            <a:r>
              <a:rPr lang="en-US" altLang="en-US" sz="5400" u="sng" dirty="0">
                <a:effectLst/>
                <a:latin typeface="PosterBodoni BT" pitchFamily="18" charset="0"/>
              </a:rPr>
              <a:t>WE</a:t>
            </a:r>
            <a:r>
              <a:rPr lang="en-US" altLang="en-US" sz="5400" dirty="0">
                <a:effectLst/>
                <a:latin typeface="PosterBodoni BT" pitchFamily="18" charset="0"/>
              </a:rPr>
              <a:t> </a:t>
            </a:r>
            <a:r>
              <a:rPr lang="en-US" altLang="en-US" sz="5400" cap="none" dirty="0">
                <a:effectLst/>
                <a:latin typeface="PosterBodoni BT" pitchFamily="18" charset="0"/>
              </a:rPr>
              <a:t>Are Also </a:t>
            </a:r>
            <a:r>
              <a:rPr lang="en-US" altLang="en-US" sz="5400" i="1" dirty="0">
                <a:effectLst/>
                <a:latin typeface="PosterBodoni BT" pitchFamily="18" charset="0"/>
              </a:rPr>
              <a:t>Strangers In Captivity!</a:t>
            </a:r>
          </a:p>
        </p:txBody>
      </p:sp>
      <p:sp>
        <p:nvSpPr>
          <p:cNvPr id="16387" name="Rectangle 3">
            <a:extLst>
              <a:ext uri="{FF2B5EF4-FFF2-40B4-BE49-F238E27FC236}">
                <a16:creationId xmlns:a16="http://schemas.microsoft.com/office/drawing/2014/main" id="{1FECB6D9-983C-B082-5DA5-C8F8B8C497A0}"/>
              </a:ext>
            </a:extLst>
          </p:cNvPr>
          <p:cNvSpPr>
            <a:spLocks noGrp="1" noChangeArrowheads="1"/>
          </p:cNvSpPr>
          <p:nvPr>
            <p:ph idx="1"/>
          </p:nvPr>
        </p:nvSpPr>
        <p:spPr>
          <a:xfrm>
            <a:off x="381000" y="1828800"/>
            <a:ext cx="11277600" cy="4800600"/>
          </a:xfrm>
        </p:spPr>
        <p:style>
          <a:lnRef idx="2">
            <a:schemeClr val="dk1"/>
          </a:lnRef>
          <a:fillRef idx="1">
            <a:schemeClr val="lt1"/>
          </a:fillRef>
          <a:effectRef idx="0">
            <a:schemeClr val="dk1"/>
          </a:effectRef>
          <a:fontRef idx="minor">
            <a:schemeClr val="dk1"/>
          </a:fontRef>
        </p:style>
        <p:txBody>
          <a:bodyPr/>
          <a:lstStyle/>
          <a:p>
            <a:pPr>
              <a:lnSpc>
                <a:spcPct val="90000"/>
              </a:lnSpc>
            </a:pPr>
            <a:r>
              <a:rPr lang="en-US" altLang="en-US" sz="3800" dirty="0">
                <a:effectLst/>
                <a:latin typeface="Arial" panose="020B0604020202020204" pitchFamily="34" charset="0"/>
                <a:cs typeface="Arial" panose="020B0604020202020204" pitchFamily="34" charset="0"/>
              </a:rPr>
              <a:t>Satan tempts us to </a:t>
            </a:r>
            <a:r>
              <a:rPr lang="en-US" altLang="en-US" sz="3800" b="1" dirty="0">
                <a:effectLst/>
                <a:latin typeface="Arial" panose="020B0604020202020204" pitchFamily="34" charset="0"/>
                <a:cs typeface="Arial" panose="020B0604020202020204" pitchFamily="34" charset="0"/>
              </a:rPr>
              <a:t>COMPROMISE OUR PRINCIPLES!</a:t>
            </a:r>
          </a:p>
          <a:p>
            <a:pPr lvl="1">
              <a:lnSpc>
                <a:spcPct val="90000"/>
              </a:lnSpc>
            </a:pPr>
            <a:r>
              <a:rPr lang="en-US" altLang="en-US" sz="3800" dirty="0">
                <a:effectLst/>
                <a:latin typeface="Arial" panose="020B0604020202020204" pitchFamily="34" charset="0"/>
                <a:cs typeface="Arial" panose="020B0604020202020204" pitchFamily="34" charset="0"/>
              </a:rPr>
              <a:t>As </a:t>
            </a:r>
            <a:r>
              <a:rPr lang="en-US" altLang="en-US" sz="3800" b="1" u="sng" dirty="0">
                <a:solidFill>
                  <a:srgbClr val="FF0000"/>
                </a:solidFill>
                <a:effectLst/>
                <a:latin typeface="Arial" panose="020B0604020202020204" pitchFamily="34" charset="0"/>
                <a:cs typeface="Arial" panose="020B0604020202020204" pitchFamily="34" charset="0"/>
              </a:rPr>
              <a:t>INDIVIDUALS</a:t>
            </a:r>
            <a:r>
              <a:rPr lang="en-US" altLang="en-US" sz="3800" b="1" dirty="0">
                <a:solidFill>
                  <a:srgbClr val="FF0000"/>
                </a:solidFill>
                <a:effectLst/>
                <a:latin typeface="Arial" panose="020B0604020202020204" pitchFamily="34" charset="0"/>
                <a:cs typeface="Arial" panose="020B0604020202020204" pitchFamily="34" charset="0"/>
              </a:rPr>
              <a:t>:</a:t>
            </a:r>
            <a:br>
              <a:rPr lang="en-US" altLang="en-US" sz="3800" b="1" dirty="0">
                <a:solidFill>
                  <a:srgbClr val="FF0000"/>
                </a:solidFill>
                <a:effectLst/>
                <a:latin typeface="Arial" panose="020B0604020202020204" pitchFamily="34" charset="0"/>
                <a:cs typeface="Arial" panose="020B0604020202020204" pitchFamily="34" charset="0"/>
              </a:rPr>
            </a:br>
            <a:endParaRPr lang="en-US" altLang="en-US" sz="3800" b="1" dirty="0">
              <a:solidFill>
                <a:srgbClr val="FF0000"/>
              </a:solidFill>
              <a:effectLst/>
              <a:latin typeface="Arial" panose="020B0604020202020204" pitchFamily="34" charset="0"/>
              <a:cs typeface="Arial" panose="020B0604020202020204" pitchFamily="34" charset="0"/>
            </a:endParaRPr>
          </a:p>
          <a:p>
            <a:pPr lvl="2" algn="ctr">
              <a:lnSpc>
                <a:spcPct val="90000"/>
              </a:lnSpc>
            </a:pPr>
            <a:r>
              <a:rPr lang="en-US" altLang="en-US" sz="3600" b="1" i="1" dirty="0">
                <a:effectLst/>
                <a:latin typeface="Arial" panose="020B0604020202020204" pitchFamily="34" charset="0"/>
                <a:cs typeface="Arial" panose="020B0604020202020204" pitchFamily="34" charset="0"/>
              </a:rPr>
              <a:t>YOUNG PEOPLE today must dare to be </a:t>
            </a:r>
            <a:r>
              <a:rPr lang="en-US" altLang="en-US" sz="3600" b="1" i="1" u="sng" dirty="0">
                <a:effectLst/>
                <a:latin typeface="Arial" panose="020B0604020202020204" pitchFamily="34" charset="0"/>
                <a:cs typeface="Arial" panose="020B0604020202020204" pitchFamily="34" charset="0"/>
              </a:rPr>
              <a:t>different</a:t>
            </a:r>
            <a:r>
              <a:rPr lang="en-US" altLang="en-US" sz="3600" b="1" i="1" dirty="0">
                <a:effectLst/>
                <a:latin typeface="Arial" panose="020B0604020202020204" pitchFamily="34" charset="0"/>
                <a:cs typeface="Arial" panose="020B0604020202020204" pitchFamily="34" charset="0"/>
              </a:rPr>
              <a:t>!</a:t>
            </a:r>
          </a:p>
          <a:p>
            <a:pPr lvl="2" algn="ctr">
              <a:lnSpc>
                <a:spcPct val="90000"/>
              </a:lnSpc>
            </a:pPr>
            <a:r>
              <a:rPr lang="en-US" altLang="en-US" sz="3600" b="1" i="1" dirty="0">
                <a:effectLst/>
                <a:latin typeface="Arial" panose="020B0604020202020204" pitchFamily="34" charset="0"/>
                <a:cs typeface="Arial" panose="020B0604020202020204" pitchFamily="34" charset="0"/>
              </a:rPr>
              <a:t>PARENTS must also overcome pressure of conformity!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fade">
                                      <p:cBhvr>
                                        <p:cTn id="18"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03D0E9-7D6F-5C5D-2C71-C68C8B168E3E}"/>
              </a:ext>
            </a:extLst>
          </p:cNvPr>
          <p:cNvSpPr>
            <a:spLocks noGrp="1" noChangeArrowheads="1"/>
          </p:cNvSpPr>
          <p:nvPr>
            <p:ph type="title"/>
          </p:nvPr>
        </p:nvSpPr>
        <p:spPr>
          <a:xfrm>
            <a:off x="228600" y="228600"/>
            <a:ext cx="11734800" cy="1326321"/>
          </a:xfrm>
        </p:spPr>
        <p:txBody>
          <a:bodyPr>
            <a:normAutofit/>
          </a:bodyPr>
          <a:lstStyle/>
          <a:p>
            <a:pPr algn="ctr"/>
            <a:r>
              <a:rPr lang="en-US" altLang="en-US" sz="4800" u="sng" dirty="0">
                <a:latin typeface="PosterBodoni BT" pitchFamily="18" charset="0"/>
              </a:rPr>
              <a:t>WE</a:t>
            </a:r>
            <a:r>
              <a:rPr lang="en-US" altLang="en-US" sz="4800" dirty="0">
                <a:latin typeface="PosterBodoni BT" pitchFamily="18" charset="0"/>
              </a:rPr>
              <a:t> </a:t>
            </a:r>
            <a:r>
              <a:rPr lang="en-US" altLang="en-US" sz="4800" cap="none" dirty="0">
                <a:latin typeface="PosterBodoni BT" pitchFamily="18" charset="0"/>
              </a:rPr>
              <a:t>Are Also </a:t>
            </a:r>
            <a:r>
              <a:rPr lang="en-US" altLang="en-US" sz="4800" i="1" dirty="0">
                <a:latin typeface="PosterBodoni BT" pitchFamily="18" charset="0"/>
              </a:rPr>
              <a:t>Strangers In Captivity!</a:t>
            </a:r>
          </a:p>
        </p:txBody>
      </p:sp>
      <p:sp>
        <p:nvSpPr>
          <p:cNvPr id="16387" name="Rectangle 3">
            <a:extLst>
              <a:ext uri="{FF2B5EF4-FFF2-40B4-BE49-F238E27FC236}">
                <a16:creationId xmlns:a16="http://schemas.microsoft.com/office/drawing/2014/main" id="{1FECB6D9-983C-B082-5DA5-C8F8B8C497A0}"/>
              </a:ext>
            </a:extLst>
          </p:cNvPr>
          <p:cNvSpPr>
            <a:spLocks noGrp="1" noChangeArrowheads="1"/>
          </p:cNvSpPr>
          <p:nvPr>
            <p:ph idx="1"/>
          </p:nvPr>
        </p:nvSpPr>
        <p:spPr>
          <a:xfrm>
            <a:off x="457200" y="1828800"/>
            <a:ext cx="11353800" cy="4343400"/>
          </a:xfrm>
        </p:spPr>
        <p:style>
          <a:lnRef idx="2">
            <a:schemeClr val="dk1"/>
          </a:lnRef>
          <a:fillRef idx="1">
            <a:schemeClr val="lt1"/>
          </a:fillRef>
          <a:effectRef idx="0">
            <a:schemeClr val="dk1"/>
          </a:effectRef>
          <a:fontRef idx="minor">
            <a:schemeClr val="dk1"/>
          </a:fontRef>
        </p:style>
        <p:txBody>
          <a:bodyPr/>
          <a:lstStyle/>
          <a:p>
            <a:pPr>
              <a:lnSpc>
                <a:spcPct val="90000"/>
              </a:lnSpc>
            </a:pPr>
            <a:r>
              <a:rPr lang="en-US" altLang="en-US" sz="3800" dirty="0">
                <a:effectLst/>
                <a:latin typeface="Arial" panose="020B0604020202020204" pitchFamily="34" charset="0"/>
                <a:cs typeface="Arial" panose="020B0604020202020204" pitchFamily="34" charset="0"/>
              </a:rPr>
              <a:t>Satan tempts us to </a:t>
            </a:r>
            <a:r>
              <a:rPr lang="en-US" altLang="en-US" sz="3800" b="1" dirty="0">
                <a:effectLst/>
                <a:latin typeface="Arial" panose="020B0604020202020204" pitchFamily="34" charset="0"/>
                <a:cs typeface="Arial" panose="020B0604020202020204" pitchFamily="34" charset="0"/>
              </a:rPr>
              <a:t>COMPROMISE OUR PRINCIPLES!</a:t>
            </a:r>
          </a:p>
          <a:p>
            <a:pPr lvl="1"/>
            <a:r>
              <a:rPr lang="en-US" altLang="en-US" sz="3800" dirty="0">
                <a:effectLst/>
                <a:latin typeface="Arial" panose="020B0604020202020204" pitchFamily="34" charset="0"/>
                <a:cs typeface="Arial" panose="020B0604020202020204" pitchFamily="34" charset="0"/>
              </a:rPr>
              <a:t>As </a:t>
            </a:r>
            <a:r>
              <a:rPr lang="en-US" altLang="en-US" sz="3800" b="1" u="sng" dirty="0">
                <a:solidFill>
                  <a:srgbClr val="FF0000"/>
                </a:solidFill>
                <a:effectLst/>
                <a:latin typeface="Arial" panose="020B0604020202020204" pitchFamily="34" charset="0"/>
                <a:cs typeface="Arial" panose="020B0604020202020204" pitchFamily="34" charset="0"/>
              </a:rPr>
              <a:t>CONGREGATIONS</a:t>
            </a:r>
            <a:r>
              <a:rPr lang="en-US" altLang="en-US" sz="3800" dirty="0">
                <a:effectLst/>
                <a:latin typeface="Arial" panose="020B0604020202020204" pitchFamily="34" charset="0"/>
                <a:cs typeface="Arial" panose="020B0604020202020204" pitchFamily="34" charset="0"/>
              </a:rPr>
              <a:t>:</a:t>
            </a:r>
          </a:p>
          <a:p>
            <a:pPr lvl="2" algn="ctr"/>
            <a:r>
              <a:rPr lang="en-US" altLang="en-US" sz="3800" b="1" i="1" dirty="0">
                <a:solidFill>
                  <a:srgbClr val="002060"/>
                </a:solidFill>
                <a:effectLst/>
                <a:latin typeface="Arial" panose="020B0604020202020204" pitchFamily="34" charset="0"/>
                <a:cs typeface="Arial" panose="020B0604020202020204" pitchFamily="34" charset="0"/>
              </a:rPr>
              <a:t>Evangelism Or “Marketing”?</a:t>
            </a:r>
          </a:p>
          <a:p>
            <a:pPr lvl="2" algn="ctr"/>
            <a:r>
              <a:rPr lang="en-US" altLang="en-US" sz="3800" b="1" i="1" dirty="0">
                <a:solidFill>
                  <a:srgbClr val="002060"/>
                </a:solidFill>
                <a:effectLst/>
                <a:latin typeface="Arial" panose="020B0604020202020204" pitchFamily="34" charset="0"/>
                <a:cs typeface="Arial" panose="020B0604020202020204" pitchFamily="34" charset="0"/>
              </a:rPr>
              <a:t>“Work Of Church” Or PLAY Of Church?</a:t>
            </a:r>
          </a:p>
          <a:p>
            <a:pPr lvl="2" algn="ctr"/>
            <a:r>
              <a:rPr lang="en-US" altLang="en-US" sz="3800" b="1" i="1" dirty="0">
                <a:solidFill>
                  <a:srgbClr val="002060"/>
                </a:solidFill>
                <a:effectLst/>
                <a:latin typeface="Arial" panose="020B0604020202020204" pitchFamily="34" charset="0"/>
                <a:cs typeface="Arial" panose="020B0604020202020204" pitchFamily="34" charset="0"/>
              </a:rPr>
              <a:t>Compromise Doctrine?</a:t>
            </a:r>
            <a:endParaRPr lang="en-US" altLang="en-US" sz="3600" b="1" i="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8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5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052F721-E62A-8297-4BF7-33ECAB6944E0}"/>
              </a:ext>
            </a:extLst>
          </p:cNvPr>
          <p:cNvSpPr>
            <a:spLocks noGrp="1" noChangeArrowheads="1"/>
          </p:cNvSpPr>
          <p:nvPr>
            <p:ph type="title"/>
          </p:nvPr>
        </p:nvSpPr>
        <p:spPr>
          <a:xfrm>
            <a:off x="10551" y="0"/>
            <a:ext cx="12181449" cy="1326321"/>
          </a:xfrm>
        </p:spPr>
        <p:txBody>
          <a:bodyPr>
            <a:normAutofit/>
          </a:bodyPr>
          <a:lstStyle/>
          <a:p>
            <a:pPr algn="ctr"/>
            <a:r>
              <a:rPr lang="en-US" altLang="en-US" sz="3200" cap="none" dirty="0">
                <a:effectLst/>
                <a:latin typeface="Arial" panose="020B0604020202020204" pitchFamily="34" charset="0"/>
                <a:cs typeface="Arial" panose="020B0604020202020204" pitchFamily="34" charset="0"/>
              </a:rPr>
              <a:t>For Example—</a:t>
            </a:r>
            <a:br>
              <a:rPr lang="en-US" altLang="en-US" sz="3200" dirty="0">
                <a:effectLst/>
                <a:latin typeface="Arial" panose="020B0604020202020204" pitchFamily="34" charset="0"/>
                <a:cs typeface="Arial" panose="020B0604020202020204" pitchFamily="34" charset="0"/>
              </a:rPr>
            </a:br>
            <a:r>
              <a:rPr lang="en-US" altLang="en-US" sz="3200" dirty="0">
                <a:effectLst/>
                <a:latin typeface="Arial" panose="020B0604020202020204" pitchFamily="34" charset="0"/>
                <a:cs typeface="Arial" panose="020B0604020202020204" pitchFamily="34" charset="0"/>
              </a:rPr>
              <a:t>METHODIST DOCTRINE ON DIVORCE AND REMARRIAGE</a:t>
            </a:r>
          </a:p>
        </p:txBody>
      </p:sp>
      <p:sp>
        <p:nvSpPr>
          <p:cNvPr id="18435" name="Rectangle 3">
            <a:extLst>
              <a:ext uri="{FF2B5EF4-FFF2-40B4-BE49-F238E27FC236}">
                <a16:creationId xmlns:a16="http://schemas.microsoft.com/office/drawing/2014/main" id="{10138547-3974-2459-2326-4E29A29095DD}"/>
              </a:ext>
            </a:extLst>
          </p:cNvPr>
          <p:cNvSpPr>
            <a:spLocks noGrp="1" noChangeArrowheads="1"/>
          </p:cNvSpPr>
          <p:nvPr>
            <p:ph idx="1"/>
          </p:nvPr>
        </p:nvSpPr>
        <p:spPr>
          <a:xfrm>
            <a:off x="457200" y="1719264"/>
            <a:ext cx="11201400" cy="4833937"/>
          </a:xfrm>
          <a:solidFill>
            <a:schemeClr val="tx1"/>
          </a:solidFill>
        </p:spPr>
        <p:txBody>
          <a:bodyPr/>
          <a:lstStyle/>
          <a:p>
            <a:pPr marL="0" indent="0" algn="ctr">
              <a:buNone/>
            </a:pPr>
            <a:r>
              <a:rPr lang="en-US" altLang="en-US" sz="2600" b="1" dirty="0">
                <a:solidFill>
                  <a:srgbClr val="FF0000"/>
                </a:solidFill>
                <a:effectLst/>
                <a:latin typeface="Georgia" panose="02040502050405020303" pitchFamily="18" charset="0"/>
              </a:rPr>
              <a:t>[The Doctrines And Discipline Of </a:t>
            </a:r>
            <a:br>
              <a:rPr lang="en-US" altLang="en-US" sz="2600" b="1" dirty="0">
                <a:solidFill>
                  <a:srgbClr val="FF0000"/>
                </a:solidFill>
                <a:effectLst/>
                <a:latin typeface="Georgia" panose="02040502050405020303" pitchFamily="18" charset="0"/>
              </a:rPr>
            </a:br>
            <a:r>
              <a:rPr lang="en-US" altLang="en-US" sz="2600" b="1" dirty="0">
                <a:solidFill>
                  <a:srgbClr val="FF0000"/>
                </a:solidFill>
                <a:effectLst/>
                <a:latin typeface="Georgia" panose="02040502050405020303" pitchFamily="18" charset="0"/>
              </a:rPr>
              <a:t>The Methodist Episcopal Church – 1896]</a:t>
            </a:r>
            <a:r>
              <a:rPr lang="en-US" altLang="en-US" sz="2600" dirty="0">
                <a:solidFill>
                  <a:srgbClr val="FF0000"/>
                </a:solidFill>
                <a:effectLst/>
              </a:rPr>
              <a:t>  </a:t>
            </a:r>
          </a:p>
          <a:p>
            <a:pPr algn="ctr"/>
            <a:r>
              <a:rPr lang="en-US" altLang="en-US" sz="3200" dirty="0">
                <a:solidFill>
                  <a:schemeClr val="bg1"/>
                </a:solidFill>
                <a:effectLst/>
                <a:latin typeface="Arial" panose="020B0604020202020204" pitchFamily="34" charset="0"/>
                <a:cs typeface="Arial" panose="020B0604020202020204" pitchFamily="34" charset="0"/>
              </a:rPr>
              <a:t>“</a:t>
            </a:r>
            <a:r>
              <a:rPr lang="en-US" altLang="en-US" sz="3200" i="1" dirty="0">
                <a:solidFill>
                  <a:schemeClr val="bg1"/>
                </a:solidFill>
                <a:effectLst/>
                <a:latin typeface="Arial" panose="020B0604020202020204" pitchFamily="34" charset="0"/>
                <a:cs typeface="Arial" panose="020B0604020202020204" pitchFamily="34" charset="0"/>
              </a:rPr>
              <a:t>No divorce, </a:t>
            </a:r>
            <a:r>
              <a:rPr lang="en-US" altLang="en-US" sz="3200" b="1" i="1" u="sng" dirty="0">
                <a:solidFill>
                  <a:schemeClr val="bg1"/>
                </a:solidFill>
                <a:effectLst/>
                <a:latin typeface="Arial" panose="020B0604020202020204" pitchFamily="34" charset="0"/>
                <a:cs typeface="Arial" panose="020B0604020202020204" pitchFamily="34" charset="0"/>
              </a:rPr>
              <a:t>except for adultery</a:t>
            </a:r>
            <a:r>
              <a:rPr lang="en-US" altLang="en-US" sz="3200" i="1" dirty="0">
                <a:solidFill>
                  <a:schemeClr val="bg1"/>
                </a:solidFill>
                <a:effectLst/>
                <a:latin typeface="Arial" panose="020B0604020202020204" pitchFamily="34" charset="0"/>
                <a:cs typeface="Arial" panose="020B0604020202020204" pitchFamily="34" charset="0"/>
              </a:rPr>
              <a:t>, shall be regarded by the Church as lawful; and no Minister shall solemnize marriage in any case where there is a divorced wife or husband living; but this rule shall not be applied to the innocent party to a divorce for the cause of adultery, nor to divorced parties seeking to be reunited in marriage.”</a:t>
            </a:r>
            <a:endParaRPr lang="en-US" altLang="en-US" sz="3200" b="1"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10313C0-1507-7756-AA8C-184B0E5A78E1}"/>
              </a:ext>
            </a:extLst>
          </p:cNvPr>
          <p:cNvSpPr>
            <a:spLocks noGrp="1" noChangeArrowheads="1"/>
          </p:cNvSpPr>
          <p:nvPr>
            <p:ph type="title"/>
          </p:nvPr>
        </p:nvSpPr>
        <p:spPr>
          <a:xfrm>
            <a:off x="533400" y="122238"/>
            <a:ext cx="11277600" cy="1249362"/>
          </a:xfrm>
        </p:spPr>
        <p:style>
          <a:lnRef idx="2">
            <a:schemeClr val="dk1"/>
          </a:lnRef>
          <a:fillRef idx="1">
            <a:schemeClr val="lt1"/>
          </a:fillRef>
          <a:effectRef idx="0">
            <a:schemeClr val="dk1"/>
          </a:effectRef>
          <a:fontRef idx="minor">
            <a:schemeClr val="dk1"/>
          </a:fontRef>
        </p:style>
        <p:txBody>
          <a:bodyPr/>
          <a:lstStyle/>
          <a:p>
            <a:pPr algn="ctr"/>
            <a:r>
              <a:rPr lang="en-US" altLang="en-US" sz="3100" cap="none" dirty="0">
                <a:solidFill>
                  <a:srgbClr val="FF0000"/>
                </a:solidFill>
                <a:effectLst/>
                <a:latin typeface="Georgia" panose="02040502050405020303" pitchFamily="18" charset="0"/>
              </a:rPr>
              <a:t>The Doctrines And Discipline Of The Methodist Episcopal Church, South </a:t>
            </a:r>
            <a:r>
              <a:rPr lang="en-US" altLang="en-US" sz="3100" dirty="0">
                <a:solidFill>
                  <a:srgbClr val="FF0000"/>
                </a:solidFill>
                <a:effectLst/>
                <a:latin typeface="Georgia" panose="02040502050405020303" pitchFamily="18" charset="0"/>
              </a:rPr>
              <a:t>– 1914</a:t>
            </a:r>
          </a:p>
        </p:txBody>
      </p:sp>
      <p:sp>
        <p:nvSpPr>
          <p:cNvPr id="19459" name="Rectangle 3">
            <a:extLst>
              <a:ext uri="{FF2B5EF4-FFF2-40B4-BE49-F238E27FC236}">
                <a16:creationId xmlns:a16="http://schemas.microsoft.com/office/drawing/2014/main" id="{2C7CC788-8636-59A3-D458-22E697B60572}"/>
              </a:ext>
            </a:extLst>
          </p:cNvPr>
          <p:cNvSpPr>
            <a:spLocks noGrp="1" noChangeArrowheads="1"/>
          </p:cNvSpPr>
          <p:nvPr>
            <p:ph idx="1"/>
          </p:nvPr>
        </p:nvSpPr>
        <p:spPr>
          <a:xfrm>
            <a:off x="533400" y="1981200"/>
            <a:ext cx="11277600" cy="4267200"/>
          </a:xfrm>
          <a:solidFill>
            <a:schemeClr val="tx1"/>
          </a:solidFill>
        </p:spPr>
        <p:txBody>
          <a:bodyPr>
            <a:normAutofit/>
          </a:bodyPr>
          <a:lstStyle/>
          <a:p>
            <a:pPr algn="ctr"/>
            <a:r>
              <a:rPr lang="en-US" altLang="en-US" sz="4000" dirty="0">
                <a:solidFill>
                  <a:schemeClr val="bg1"/>
                </a:solidFill>
                <a:effectLst/>
                <a:latin typeface="Arial" panose="020B0604020202020204" pitchFamily="34" charset="0"/>
                <a:cs typeface="Arial" panose="020B0604020202020204" pitchFamily="34" charset="0"/>
              </a:rPr>
              <a:t>“</a:t>
            </a:r>
            <a:r>
              <a:rPr lang="en-US" altLang="en-US" sz="4000" i="1" dirty="0">
                <a:solidFill>
                  <a:schemeClr val="bg1"/>
                </a:solidFill>
                <a:effectLst/>
                <a:latin typeface="Arial" panose="020B0604020202020204" pitchFamily="34" charset="0"/>
                <a:cs typeface="Arial" panose="020B0604020202020204" pitchFamily="34" charset="0"/>
              </a:rPr>
              <a:t>The Ministers of our Church shall be prohibited from solemnizing the rites of matrimony between divorced persons, except in case of innocent parties who have been divorced for </a:t>
            </a:r>
            <a:r>
              <a:rPr lang="en-US" altLang="en-US" sz="4000" b="1" i="1" u="sng" dirty="0">
                <a:solidFill>
                  <a:schemeClr val="bg1"/>
                </a:solidFill>
                <a:effectLst/>
                <a:latin typeface="Arial" panose="020B0604020202020204" pitchFamily="34" charset="0"/>
                <a:cs typeface="Arial" panose="020B0604020202020204" pitchFamily="34" charset="0"/>
              </a:rPr>
              <a:t>the one scriptural cause</a:t>
            </a:r>
            <a:r>
              <a:rPr lang="en-US" altLang="en-US" sz="4000" i="1" dirty="0">
                <a:solidFill>
                  <a:schemeClr val="bg1"/>
                </a:solidFill>
                <a:effectLst/>
                <a:latin typeface="Arial" panose="020B0604020202020204" pitchFamily="34" charset="0"/>
                <a:cs typeface="Arial" panose="020B0604020202020204" pitchFamily="34" charset="0"/>
              </a:rPr>
              <a:t>.”</a:t>
            </a:r>
            <a:endParaRPr lang="en-US" altLang="en-US" sz="4000" b="1"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8346BE0-9D9D-909F-F5FF-49F8E55D4BA5}"/>
              </a:ext>
            </a:extLst>
          </p:cNvPr>
          <p:cNvSpPr>
            <a:spLocks noGrp="1" noChangeArrowheads="1"/>
          </p:cNvSpPr>
          <p:nvPr>
            <p:ph type="title"/>
          </p:nvPr>
        </p:nvSpPr>
        <p:spPr>
          <a:xfrm>
            <a:off x="0" y="152400"/>
            <a:ext cx="12192000" cy="1326321"/>
          </a:xfrm>
        </p:spPr>
        <p:style>
          <a:lnRef idx="2">
            <a:schemeClr val="dk1"/>
          </a:lnRef>
          <a:fillRef idx="1">
            <a:schemeClr val="lt1"/>
          </a:fillRef>
          <a:effectRef idx="0">
            <a:schemeClr val="dk1"/>
          </a:effectRef>
          <a:fontRef idx="minor">
            <a:schemeClr val="dk1"/>
          </a:fontRef>
        </p:style>
        <p:txBody>
          <a:bodyPr/>
          <a:lstStyle/>
          <a:p>
            <a:pPr algn="ctr"/>
            <a:r>
              <a:rPr lang="en-US" altLang="en-US" cap="none" dirty="0">
                <a:solidFill>
                  <a:srgbClr val="FF0000"/>
                </a:solidFill>
                <a:effectLst/>
                <a:latin typeface="Georgia" panose="02040502050405020303" pitchFamily="18" charset="0"/>
              </a:rPr>
              <a:t>The Doctrines And Discipline Of The </a:t>
            </a:r>
            <a:br>
              <a:rPr lang="en-US" altLang="en-US" cap="none" dirty="0">
                <a:solidFill>
                  <a:srgbClr val="FF0000"/>
                </a:solidFill>
                <a:effectLst/>
                <a:latin typeface="Georgia" panose="02040502050405020303" pitchFamily="18" charset="0"/>
              </a:rPr>
            </a:br>
            <a:r>
              <a:rPr lang="en-US" altLang="en-US" cap="none" dirty="0">
                <a:solidFill>
                  <a:srgbClr val="FF0000"/>
                </a:solidFill>
                <a:effectLst/>
                <a:latin typeface="Georgia" panose="02040502050405020303" pitchFamily="18" charset="0"/>
              </a:rPr>
              <a:t>Methodist Church – 1940</a:t>
            </a:r>
          </a:p>
        </p:txBody>
      </p:sp>
      <p:sp>
        <p:nvSpPr>
          <p:cNvPr id="20483" name="Rectangle 3">
            <a:extLst>
              <a:ext uri="{FF2B5EF4-FFF2-40B4-BE49-F238E27FC236}">
                <a16:creationId xmlns:a16="http://schemas.microsoft.com/office/drawing/2014/main" id="{7DE79A68-8CCA-2431-7C07-25C6D1AD4B02}"/>
              </a:ext>
            </a:extLst>
          </p:cNvPr>
          <p:cNvSpPr>
            <a:spLocks noGrp="1" noChangeArrowheads="1"/>
          </p:cNvSpPr>
          <p:nvPr>
            <p:ph idx="1"/>
          </p:nvPr>
        </p:nvSpPr>
        <p:spPr>
          <a:xfrm>
            <a:off x="457200" y="1719264"/>
            <a:ext cx="11353800" cy="4833937"/>
          </a:xfrm>
          <a:solidFill>
            <a:schemeClr val="tx1"/>
          </a:solidFill>
        </p:spPr>
        <p:txBody>
          <a:bodyPr>
            <a:normAutofit lnSpcReduction="10000"/>
          </a:bodyPr>
          <a:lstStyle/>
          <a:p>
            <a:pPr algn="ctr">
              <a:lnSpc>
                <a:spcPct val="80000"/>
              </a:lnSpc>
            </a:pPr>
            <a:r>
              <a:rPr lang="en-US" altLang="en-US" sz="4000" i="1" dirty="0">
                <a:solidFill>
                  <a:schemeClr val="bg1"/>
                </a:solidFill>
                <a:effectLst/>
                <a:latin typeface="Arial" panose="020B0604020202020204" pitchFamily="34" charset="0"/>
                <a:cs typeface="Arial" panose="020B0604020202020204" pitchFamily="34" charset="0"/>
              </a:rPr>
              <a:t>“No Minister shall solemnize the marriage of a divorced person whose wife or husband is living and unmarried; but this rule shall not apply </a:t>
            </a:r>
            <a:br>
              <a:rPr lang="en-US" altLang="en-US" sz="4000" i="1" dirty="0">
                <a:solidFill>
                  <a:schemeClr val="bg1"/>
                </a:solidFill>
                <a:effectLst/>
                <a:latin typeface="Arial" panose="020B0604020202020204" pitchFamily="34" charset="0"/>
                <a:cs typeface="Arial" panose="020B0604020202020204" pitchFamily="34" charset="0"/>
              </a:rPr>
            </a:br>
            <a:r>
              <a:rPr lang="en-US" altLang="en-US" sz="4000" i="1" dirty="0">
                <a:solidFill>
                  <a:schemeClr val="bg1"/>
                </a:solidFill>
                <a:effectLst/>
                <a:latin typeface="Arial" panose="020B0604020202020204" pitchFamily="34" charset="0"/>
                <a:cs typeface="Arial" panose="020B0604020202020204" pitchFamily="34" charset="0"/>
              </a:rPr>
              <a:t>(1) To the innocent person when it is clearly established by competent testimony that the true cause for divorce was adultery </a:t>
            </a:r>
            <a:r>
              <a:rPr lang="en-US" altLang="en-US" sz="4000" b="1" i="1" u="sng" dirty="0">
                <a:solidFill>
                  <a:schemeClr val="bg1"/>
                </a:solidFill>
                <a:effectLst/>
                <a:latin typeface="Arial" panose="020B0604020202020204" pitchFamily="34" charset="0"/>
                <a:cs typeface="Arial" panose="020B0604020202020204" pitchFamily="34" charset="0"/>
              </a:rPr>
              <a:t>or other vicious conditions</a:t>
            </a:r>
            <a:r>
              <a:rPr lang="en-US" altLang="en-US" sz="4000" i="1" dirty="0">
                <a:solidFill>
                  <a:schemeClr val="bg1"/>
                </a:solidFill>
                <a:effectLst/>
                <a:latin typeface="Arial" panose="020B0604020202020204" pitchFamily="34" charset="0"/>
                <a:cs typeface="Arial" panose="020B0604020202020204" pitchFamily="34" charset="0"/>
              </a:rPr>
              <a:t> which through mental or physical cruelty or physical peril invalidated the marriage vow, nor </a:t>
            </a:r>
            <a:br>
              <a:rPr lang="en-US" altLang="en-US" sz="4000" i="1" dirty="0">
                <a:solidFill>
                  <a:schemeClr val="bg1"/>
                </a:solidFill>
                <a:effectLst/>
                <a:latin typeface="Arial" panose="020B0604020202020204" pitchFamily="34" charset="0"/>
                <a:cs typeface="Arial" panose="020B0604020202020204" pitchFamily="34" charset="0"/>
              </a:rPr>
            </a:br>
            <a:r>
              <a:rPr lang="en-US" altLang="en-US" sz="4000" i="1" dirty="0">
                <a:solidFill>
                  <a:schemeClr val="bg1"/>
                </a:solidFill>
                <a:effectLst/>
                <a:latin typeface="Arial" panose="020B0604020202020204" pitchFamily="34" charset="0"/>
                <a:cs typeface="Arial" panose="020B0604020202020204" pitchFamily="34" charset="0"/>
              </a:rPr>
              <a:t>(2)To the divorced persons seeking to be reunited in 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01152AC-FA5C-C2EA-8DE4-DD2E7A268786}"/>
              </a:ext>
            </a:extLst>
          </p:cNvPr>
          <p:cNvSpPr>
            <a:spLocks noGrp="1" noChangeArrowheads="1"/>
          </p:cNvSpPr>
          <p:nvPr>
            <p:ph type="title"/>
          </p:nvPr>
        </p:nvSpPr>
        <p:spPr>
          <a:xfrm>
            <a:off x="762000" y="122238"/>
            <a:ext cx="10896600" cy="1249362"/>
          </a:xfrm>
        </p:spPr>
        <p:txBody>
          <a:bodyPr>
            <a:normAutofit/>
          </a:bodyPr>
          <a:lstStyle/>
          <a:p>
            <a:pPr algn="ctr"/>
            <a:r>
              <a:rPr lang="en-US" altLang="en-US" sz="5400" cap="none" dirty="0">
                <a:effectLst/>
                <a:latin typeface="Arial" panose="020B0604020202020204" pitchFamily="34" charset="0"/>
                <a:cs typeface="Arial" panose="020B0604020202020204" pitchFamily="34" charset="0"/>
              </a:rPr>
              <a:t>Temptation To </a:t>
            </a:r>
            <a:r>
              <a:rPr lang="en-US" altLang="en-US" sz="5400" dirty="0">
                <a:solidFill>
                  <a:srgbClr val="FFFF00"/>
                </a:solidFill>
                <a:effectLst/>
                <a:latin typeface="Arial" panose="020B0604020202020204" pitchFamily="34" charset="0"/>
                <a:cs typeface="Arial" panose="020B0604020202020204" pitchFamily="34" charset="0"/>
              </a:rPr>
              <a:t>COMPROMISE</a:t>
            </a:r>
          </a:p>
        </p:txBody>
      </p:sp>
      <p:sp>
        <p:nvSpPr>
          <p:cNvPr id="10243" name="Rectangle 3">
            <a:extLst>
              <a:ext uri="{FF2B5EF4-FFF2-40B4-BE49-F238E27FC236}">
                <a16:creationId xmlns:a16="http://schemas.microsoft.com/office/drawing/2014/main" id="{2094645E-0E95-44B0-61D7-B0131280DAB3}"/>
              </a:ext>
            </a:extLst>
          </p:cNvPr>
          <p:cNvSpPr>
            <a:spLocks noGrp="1" noChangeArrowheads="1"/>
          </p:cNvSpPr>
          <p:nvPr>
            <p:ph idx="1"/>
          </p:nvPr>
        </p:nvSpPr>
        <p:spPr>
          <a:xfrm>
            <a:off x="793652" y="1523999"/>
            <a:ext cx="10668605" cy="4285957"/>
          </a:xfrm>
        </p:spPr>
        <p:style>
          <a:lnRef idx="2">
            <a:schemeClr val="dk1"/>
          </a:lnRef>
          <a:fillRef idx="1">
            <a:schemeClr val="lt1"/>
          </a:fillRef>
          <a:effectRef idx="0">
            <a:schemeClr val="dk1"/>
          </a:effectRef>
          <a:fontRef idx="minor">
            <a:schemeClr val="dk1"/>
          </a:fontRef>
        </p:style>
        <p:txBody>
          <a:bodyPr>
            <a:normAutofit/>
          </a:bodyPr>
          <a:lstStyle/>
          <a:p>
            <a:r>
              <a:rPr lang="en-US" altLang="en-US" sz="3200" b="1" dirty="0">
                <a:solidFill>
                  <a:srgbClr val="FF0000"/>
                </a:solidFill>
                <a:effectLst/>
                <a:latin typeface="Arial Black" panose="020B0A04020102020204" pitchFamily="34" charset="0"/>
              </a:rPr>
              <a:t>“Compromise” is NOT a bad word!</a:t>
            </a:r>
          </a:p>
          <a:p>
            <a:pPr lvl="1"/>
            <a:r>
              <a:rPr lang="en-US" altLang="en-US" sz="2800" b="1" i="1" dirty="0">
                <a:effectLst/>
                <a:latin typeface="Arial" panose="020B0604020202020204" pitchFamily="34" charset="0"/>
                <a:cs typeface="Arial" panose="020B0604020202020204" pitchFamily="34" charset="0"/>
              </a:rPr>
              <a:t>See 1 Corinthians 9:19-22</a:t>
            </a:r>
          </a:p>
          <a:p>
            <a:pPr lvl="1"/>
            <a:r>
              <a:rPr lang="en-US" altLang="en-US" sz="2800" b="1" i="1" dirty="0">
                <a:effectLst/>
                <a:latin typeface="Arial" panose="020B0604020202020204" pitchFamily="34" charset="0"/>
                <a:cs typeface="Arial" panose="020B0604020202020204" pitchFamily="34" charset="0"/>
              </a:rPr>
              <a:t>Daniel submitted to MANY changes.</a:t>
            </a:r>
          </a:p>
          <a:p>
            <a:r>
              <a:rPr lang="en-US" altLang="en-US" sz="3200" dirty="0">
                <a:solidFill>
                  <a:srgbClr val="FF0000"/>
                </a:solidFill>
                <a:effectLst/>
                <a:latin typeface="Arial Black" panose="020B0A04020102020204" pitchFamily="34" charset="0"/>
              </a:rPr>
              <a:t>To A Point! [1:8]</a:t>
            </a:r>
          </a:p>
          <a:p>
            <a:r>
              <a:rPr lang="en-US" altLang="en-US" sz="3200" b="1" dirty="0">
                <a:solidFill>
                  <a:srgbClr val="FF0000"/>
                </a:solidFill>
                <a:effectLst/>
                <a:latin typeface="Arial Black" panose="020B0A04020102020204" pitchFamily="34" charset="0"/>
              </a:rPr>
              <a:t>Still, Would Have Been So </a:t>
            </a:r>
            <a:r>
              <a:rPr lang="en-US" altLang="en-US" sz="3200" b="1" i="1" u="sng" dirty="0">
                <a:solidFill>
                  <a:srgbClr val="FF0000"/>
                </a:solidFill>
                <a:effectLst/>
                <a:latin typeface="Arial Black" panose="020B0A04020102020204" pitchFamily="34" charset="0"/>
              </a:rPr>
              <a:t>Easy</a:t>
            </a:r>
            <a:r>
              <a:rPr lang="en-US" altLang="en-US" sz="3200" b="1" dirty="0">
                <a:solidFill>
                  <a:srgbClr val="FF0000"/>
                </a:solidFill>
                <a:effectLst/>
                <a:latin typeface="Arial Black" panose="020B0A04020102020204" pitchFamily="34" charset="0"/>
              </a:rPr>
              <a:t> To Surrender!</a:t>
            </a:r>
          </a:p>
          <a:p>
            <a:pPr lvl="1"/>
            <a:r>
              <a:rPr lang="en-US" altLang="en-US" sz="2800" b="1" i="1" dirty="0">
                <a:effectLst/>
                <a:latin typeface="Arial" panose="020B0604020202020204" pitchFamily="34" charset="0"/>
                <a:cs typeface="Arial" panose="020B0604020202020204" pitchFamily="34" charset="0"/>
              </a:rPr>
              <a:t>Greatness of Babylon</a:t>
            </a:r>
            <a:endParaRPr lang="en-US" altLang="en-US" b="1" i="1"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500"/>
                                        <p:tgtEl>
                                          <p:spTgt spid="10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5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fade">
                                      <p:cBhvr>
                                        <p:cTn id="2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0CC0F5-197E-0418-2626-E13966D08554}"/>
              </a:ext>
            </a:extLst>
          </p:cNvPr>
          <p:cNvSpPr>
            <a:spLocks noGrp="1" noChangeArrowheads="1"/>
          </p:cNvSpPr>
          <p:nvPr>
            <p:ph type="title"/>
          </p:nvPr>
        </p:nvSpPr>
        <p:spPr>
          <a:xfrm>
            <a:off x="39858" y="0"/>
            <a:ext cx="12152142" cy="1326321"/>
          </a:xfrm>
        </p:spPr>
        <p:style>
          <a:lnRef idx="2">
            <a:schemeClr val="dk1"/>
          </a:lnRef>
          <a:fillRef idx="1">
            <a:schemeClr val="lt1"/>
          </a:fillRef>
          <a:effectRef idx="0">
            <a:schemeClr val="dk1"/>
          </a:effectRef>
          <a:fontRef idx="minor">
            <a:schemeClr val="dk1"/>
          </a:fontRef>
        </p:style>
        <p:txBody>
          <a:bodyPr/>
          <a:lstStyle/>
          <a:p>
            <a:pPr algn="ctr"/>
            <a:r>
              <a:rPr lang="en-US" altLang="en-US" cap="none" dirty="0">
                <a:solidFill>
                  <a:srgbClr val="FF0000"/>
                </a:solidFill>
                <a:effectLst/>
                <a:latin typeface="Georgia" panose="02040502050405020303" pitchFamily="18" charset="0"/>
              </a:rPr>
              <a:t>The Doctrines And Discipline Of </a:t>
            </a:r>
            <a:br>
              <a:rPr lang="en-US" altLang="en-US" cap="none" dirty="0">
                <a:solidFill>
                  <a:srgbClr val="FF0000"/>
                </a:solidFill>
                <a:effectLst/>
                <a:latin typeface="Georgia" panose="02040502050405020303" pitchFamily="18" charset="0"/>
              </a:rPr>
            </a:br>
            <a:r>
              <a:rPr lang="en-US" altLang="en-US" cap="none" dirty="0">
                <a:solidFill>
                  <a:srgbClr val="FF0000"/>
                </a:solidFill>
                <a:effectLst/>
                <a:latin typeface="Georgia" panose="02040502050405020303" pitchFamily="18" charset="0"/>
              </a:rPr>
              <a:t>The Methodist Church – 1960</a:t>
            </a:r>
          </a:p>
        </p:txBody>
      </p:sp>
      <p:sp>
        <p:nvSpPr>
          <p:cNvPr id="21507" name="Rectangle 3">
            <a:extLst>
              <a:ext uri="{FF2B5EF4-FFF2-40B4-BE49-F238E27FC236}">
                <a16:creationId xmlns:a16="http://schemas.microsoft.com/office/drawing/2014/main" id="{DD9A0C99-9CE4-7A14-5AA9-37B072B3D457}"/>
              </a:ext>
            </a:extLst>
          </p:cNvPr>
          <p:cNvSpPr>
            <a:spLocks noGrp="1" noChangeArrowheads="1"/>
          </p:cNvSpPr>
          <p:nvPr>
            <p:ph idx="1"/>
          </p:nvPr>
        </p:nvSpPr>
        <p:spPr>
          <a:xfrm>
            <a:off x="381000" y="1719264"/>
            <a:ext cx="11506200" cy="4833937"/>
          </a:xfrm>
          <a:solidFill>
            <a:schemeClr val="tx1"/>
          </a:solidFill>
        </p:spPr>
        <p:txBody>
          <a:bodyPr>
            <a:normAutofit lnSpcReduction="10000"/>
          </a:bodyPr>
          <a:lstStyle/>
          <a:p>
            <a:pPr algn="ctr">
              <a:lnSpc>
                <a:spcPct val="90000"/>
              </a:lnSpc>
            </a:pPr>
            <a:r>
              <a:rPr lang="en-US" altLang="en-US" sz="3600" i="1" dirty="0">
                <a:solidFill>
                  <a:schemeClr val="bg1"/>
                </a:solidFill>
                <a:effectLst/>
                <a:latin typeface="Arial" panose="020B0604020202020204" pitchFamily="34" charset="0"/>
                <a:cs typeface="Arial" panose="020B0604020202020204" pitchFamily="34" charset="0"/>
              </a:rPr>
              <a:t>“In view of the seriousness with which the Scriptures and the Church regard divorce, a minister may solemnize the marriage of a divorced person only when he has satisfied himself by careful counseling that (a) The divorced person is </a:t>
            </a:r>
            <a:r>
              <a:rPr lang="en-US" altLang="en-US" sz="3600" b="1" i="1" u="sng" dirty="0">
                <a:solidFill>
                  <a:schemeClr val="bg1"/>
                </a:solidFill>
                <a:effectLst/>
                <a:latin typeface="Arial" panose="020B0604020202020204" pitchFamily="34" charset="0"/>
                <a:cs typeface="Arial" panose="020B0604020202020204" pitchFamily="34" charset="0"/>
              </a:rPr>
              <a:t>sufficiently aware</a:t>
            </a:r>
            <a:r>
              <a:rPr lang="en-US" altLang="en-US" sz="3600" i="1" dirty="0">
                <a:solidFill>
                  <a:schemeClr val="bg1"/>
                </a:solidFill>
                <a:effectLst/>
                <a:latin typeface="Arial" panose="020B0604020202020204" pitchFamily="34" charset="0"/>
                <a:cs typeface="Arial" panose="020B0604020202020204" pitchFamily="34" charset="0"/>
              </a:rPr>
              <a:t> of the factors leading to the failure of the previous marriage, (b) The divorced person is </a:t>
            </a:r>
            <a:r>
              <a:rPr lang="en-US" altLang="en-US" sz="3600" b="1" i="1" u="sng" dirty="0">
                <a:solidFill>
                  <a:schemeClr val="bg1"/>
                </a:solidFill>
                <a:effectLst/>
                <a:latin typeface="Arial" panose="020B0604020202020204" pitchFamily="34" charset="0"/>
                <a:cs typeface="Arial" panose="020B0604020202020204" pitchFamily="34" charset="0"/>
              </a:rPr>
              <a:t>sincerely preparing</a:t>
            </a:r>
            <a:r>
              <a:rPr lang="en-US" altLang="en-US" sz="3600" i="1" dirty="0">
                <a:solidFill>
                  <a:schemeClr val="bg1"/>
                </a:solidFill>
                <a:effectLst/>
                <a:latin typeface="Arial" panose="020B0604020202020204" pitchFamily="34" charset="0"/>
                <a:cs typeface="Arial" panose="020B0604020202020204" pitchFamily="34" charset="0"/>
              </a:rPr>
              <a:t> to make the proposed marriage truly Christian, and (c) </a:t>
            </a:r>
            <a:r>
              <a:rPr lang="en-US" altLang="en-US" sz="3600" b="1" i="1" u="sng" dirty="0">
                <a:solidFill>
                  <a:schemeClr val="bg1"/>
                </a:solidFill>
                <a:effectLst/>
                <a:latin typeface="Arial" panose="020B0604020202020204" pitchFamily="34" charset="0"/>
                <a:cs typeface="Arial" panose="020B0604020202020204" pitchFamily="34" charset="0"/>
              </a:rPr>
              <a:t>Sufficient time</a:t>
            </a:r>
            <a:r>
              <a:rPr lang="en-US" altLang="en-US" sz="3600" i="1" dirty="0">
                <a:solidFill>
                  <a:schemeClr val="bg1"/>
                </a:solidFill>
                <a:effectLst/>
                <a:latin typeface="Arial" panose="020B0604020202020204" pitchFamily="34" charset="0"/>
                <a:cs typeface="Arial" panose="020B0604020202020204" pitchFamily="34" charset="0"/>
              </a:rPr>
              <a:t> has elapsed for adequate preparation and counseling.”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A22BB41-BCFC-4C54-0553-240AB070F763}"/>
              </a:ext>
            </a:extLst>
          </p:cNvPr>
          <p:cNvSpPr>
            <a:spLocks noGrp="1" noChangeArrowheads="1"/>
          </p:cNvSpPr>
          <p:nvPr>
            <p:ph type="title"/>
          </p:nvPr>
        </p:nvSpPr>
        <p:spPr>
          <a:xfrm>
            <a:off x="0" y="32825"/>
            <a:ext cx="12192000" cy="1326321"/>
          </a:xfrm>
        </p:spPr>
        <p:style>
          <a:lnRef idx="2">
            <a:schemeClr val="dk1"/>
          </a:lnRef>
          <a:fillRef idx="1">
            <a:schemeClr val="lt1"/>
          </a:fillRef>
          <a:effectRef idx="0">
            <a:schemeClr val="dk1"/>
          </a:effectRef>
          <a:fontRef idx="minor">
            <a:schemeClr val="dk1"/>
          </a:fontRef>
        </p:style>
        <p:txBody>
          <a:bodyPr/>
          <a:lstStyle/>
          <a:p>
            <a:pPr algn="ctr"/>
            <a:r>
              <a:rPr lang="en-US" altLang="en-US" cap="none" dirty="0">
                <a:solidFill>
                  <a:srgbClr val="FF0000"/>
                </a:solidFill>
                <a:effectLst/>
                <a:latin typeface="Georgia" panose="02040502050405020303" pitchFamily="18" charset="0"/>
              </a:rPr>
              <a:t>The Discipline Of The United Methodist Church – 1984</a:t>
            </a:r>
          </a:p>
        </p:txBody>
      </p:sp>
      <p:sp>
        <p:nvSpPr>
          <p:cNvPr id="22531" name="Rectangle 3">
            <a:extLst>
              <a:ext uri="{FF2B5EF4-FFF2-40B4-BE49-F238E27FC236}">
                <a16:creationId xmlns:a16="http://schemas.microsoft.com/office/drawing/2014/main" id="{44666164-2328-0336-6A22-1A162761C8AE}"/>
              </a:ext>
            </a:extLst>
          </p:cNvPr>
          <p:cNvSpPr>
            <a:spLocks noGrp="1" noChangeArrowheads="1"/>
          </p:cNvSpPr>
          <p:nvPr>
            <p:ph idx="1"/>
          </p:nvPr>
        </p:nvSpPr>
        <p:spPr>
          <a:xfrm>
            <a:off x="457200" y="1719264"/>
            <a:ext cx="11353800" cy="4833937"/>
          </a:xfrm>
          <a:solidFill>
            <a:schemeClr val="tx1"/>
          </a:solidFill>
        </p:spPr>
        <p:txBody>
          <a:bodyPr>
            <a:normAutofit/>
          </a:bodyPr>
          <a:lstStyle/>
          <a:p>
            <a:pPr algn="ctr"/>
            <a:r>
              <a:rPr lang="en-US" altLang="en-US" sz="3600" i="1" dirty="0">
                <a:solidFill>
                  <a:schemeClr val="bg1"/>
                </a:solidFill>
                <a:effectLst/>
                <a:latin typeface="Arial" panose="020B0604020202020204" pitchFamily="34" charset="0"/>
                <a:cs typeface="Arial" panose="020B0604020202020204" pitchFamily="34" charset="0"/>
              </a:rPr>
              <a:t>“Where marriage partners, even after thoughtful consideration and counsel, are estranged beyond reconciliation, we recognize divorce as regrettable but </a:t>
            </a:r>
            <a:r>
              <a:rPr lang="en-US" altLang="en-US" sz="3600" b="1" i="1" u="sng" dirty="0">
                <a:solidFill>
                  <a:schemeClr val="bg1"/>
                </a:solidFill>
                <a:effectLst/>
                <a:latin typeface="Arial" panose="020B0604020202020204" pitchFamily="34" charset="0"/>
                <a:cs typeface="Arial" panose="020B0604020202020204" pitchFamily="34" charset="0"/>
              </a:rPr>
              <a:t>recognize the right of divorced persons to remarry</a:t>
            </a:r>
            <a:r>
              <a:rPr lang="en-US" altLang="en-US" sz="3600" i="1" dirty="0">
                <a:solidFill>
                  <a:schemeClr val="bg1"/>
                </a:solidFill>
                <a:effectLst/>
                <a:latin typeface="Arial" panose="020B0604020202020204" pitchFamily="34" charset="0"/>
                <a:cs typeface="Arial" panose="020B0604020202020204" pitchFamily="34" charset="0"/>
              </a:rPr>
              <a:t> …  We encourage an active, accepting and enabling commitment of the Church and our society to minister to the members of divorced families.”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649AC-3827-751B-C606-F2966DDBC6C4}"/>
              </a:ext>
            </a:extLst>
          </p:cNvPr>
          <p:cNvPicPr>
            <a:picLocks noChangeAspect="1"/>
          </p:cNvPicPr>
          <p:nvPr/>
        </p:nvPicPr>
        <p:blipFill rotWithShape="1">
          <a:blip r:embed="rId3"/>
          <a:srcRect t="11925" b="13075"/>
          <a:stretch/>
        </p:blipFill>
        <p:spPr>
          <a:xfrm>
            <a:off x="20" y="10"/>
            <a:ext cx="12191980" cy="6857990"/>
          </a:xfrm>
          <a:prstGeom prst="rect">
            <a:avLst/>
          </a:prstGeom>
        </p:spPr>
      </p:pic>
    </p:spTree>
    <p:extLst>
      <p:ext uri="{BB962C8B-B14F-4D97-AF65-F5344CB8AC3E}">
        <p14:creationId xmlns:p14="http://schemas.microsoft.com/office/powerpoint/2010/main" val="416396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A9F823-4D12-E980-60FA-8CCBCD47BC79}"/>
              </a:ext>
            </a:extLst>
          </p:cNvPr>
          <p:cNvPicPr>
            <a:picLocks noChangeAspect="1"/>
          </p:cNvPicPr>
          <p:nvPr/>
        </p:nvPicPr>
        <p:blipFill rotWithShape="1">
          <a:blip r:embed="rId3">
            <a:alphaModFix amt="35000"/>
          </a:blip>
          <a:srcRect r="7085" b="1"/>
          <a:stretch/>
        </p:blipFill>
        <p:spPr>
          <a:xfrm>
            <a:off x="20" y="2030"/>
            <a:ext cx="12191980" cy="685597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D6D49785-C465-F8F6-D758-68BD98036906}"/>
              </a:ext>
            </a:extLst>
          </p:cNvPr>
          <p:cNvSpPr>
            <a:spLocks noGrp="1"/>
          </p:cNvSpPr>
          <p:nvPr>
            <p:ph idx="1"/>
          </p:nvPr>
        </p:nvSpPr>
        <p:spPr>
          <a:xfrm>
            <a:off x="-3517" y="2598148"/>
            <a:ext cx="12191980" cy="4267200"/>
          </a:xfrm>
          <a:solidFill>
            <a:srgbClr val="002060">
              <a:alpha val="32157"/>
            </a:srgbClr>
          </a:solidFill>
        </p:spPr>
        <p:txBody>
          <a:bodyPr>
            <a:normAutofit lnSpcReduction="10000"/>
          </a:bodyPr>
          <a:lstStyle/>
          <a:p>
            <a:r>
              <a:rPr lang="en-US" sz="2800" b="1" dirty="0">
                <a:solidFill>
                  <a:srgbClr val="FFFF00"/>
                </a:solidFill>
                <a:effectLst/>
                <a:latin typeface="Arial" panose="020B0604020202020204" pitchFamily="34" charset="0"/>
                <a:cs typeface="Arial" panose="020B0604020202020204" pitchFamily="34" charset="0"/>
              </a:rPr>
              <a:t>Revelation 2:14-16 KJV  </a:t>
            </a:r>
            <a:br>
              <a:rPr lang="en-US" sz="2800" b="1" dirty="0">
                <a:effectLst/>
                <a:latin typeface="Arial" panose="020B0604020202020204" pitchFamily="34" charset="0"/>
                <a:cs typeface="Arial" panose="020B0604020202020204" pitchFamily="34" charset="0"/>
              </a:rPr>
            </a:br>
            <a:r>
              <a:rPr lang="en-US" sz="2800" b="1" dirty="0">
                <a:effectLst/>
                <a:latin typeface="Arial" panose="020B0604020202020204" pitchFamily="34" charset="0"/>
                <a:cs typeface="Arial" panose="020B0604020202020204" pitchFamily="34" charset="0"/>
              </a:rPr>
              <a:t>But I have a few things against thee, because thou hast there them that hold the doctrine of Balaam, who taught </a:t>
            </a:r>
            <a:r>
              <a:rPr lang="en-US" sz="2800" b="1" dirty="0" err="1">
                <a:effectLst/>
                <a:latin typeface="Arial" panose="020B0604020202020204" pitchFamily="34" charset="0"/>
                <a:cs typeface="Arial" panose="020B0604020202020204" pitchFamily="34" charset="0"/>
              </a:rPr>
              <a:t>Balac</a:t>
            </a:r>
            <a:r>
              <a:rPr lang="en-US" sz="2800" b="1" dirty="0">
                <a:effectLst/>
                <a:latin typeface="Arial" panose="020B0604020202020204" pitchFamily="34" charset="0"/>
                <a:cs typeface="Arial" panose="020B0604020202020204" pitchFamily="34" charset="0"/>
              </a:rPr>
              <a:t> to cast a </a:t>
            </a:r>
            <a:r>
              <a:rPr lang="en-US" sz="2800" b="1" dirty="0" err="1">
                <a:effectLst/>
                <a:latin typeface="Arial" panose="020B0604020202020204" pitchFamily="34" charset="0"/>
                <a:cs typeface="Arial" panose="020B0604020202020204" pitchFamily="34" charset="0"/>
              </a:rPr>
              <a:t>stumblingblock</a:t>
            </a:r>
            <a:r>
              <a:rPr lang="en-US" sz="2800" b="1" dirty="0">
                <a:effectLst/>
                <a:latin typeface="Arial" panose="020B0604020202020204" pitchFamily="34" charset="0"/>
                <a:cs typeface="Arial" panose="020B0604020202020204" pitchFamily="34" charset="0"/>
              </a:rPr>
              <a:t> before the children of Israel, to eat things sacrificed unto idols, and to commit fornication.  (15)  So hast thou also them that hold the doctrine of the Nicolaitans, which thing I hate.  </a:t>
            </a:r>
          </a:p>
          <a:p>
            <a:r>
              <a:rPr lang="en-US" sz="2800" b="1" dirty="0">
                <a:effectLst/>
                <a:latin typeface="Arial" panose="020B0604020202020204" pitchFamily="34" charset="0"/>
                <a:cs typeface="Arial" panose="020B0604020202020204" pitchFamily="34" charset="0"/>
              </a:rPr>
              <a:t>(16)  Repent; or else I will come unto thee quickly, and will fight against them with the sword of my mouth.</a:t>
            </a:r>
          </a:p>
        </p:txBody>
      </p:sp>
    </p:spTree>
    <p:extLst>
      <p:ext uri="{BB962C8B-B14F-4D97-AF65-F5344CB8AC3E}">
        <p14:creationId xmlns:p14="http://schemas.microsoft.com/office/powerpoint/2010/main" val="117610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6695E77-035C-506D-F4DB-8B16C2C75FA4}"/>
              </a:ext>
            </a:extLst>
          </p:cNvPr>
          <p:cNvSpPr>
            <a:spLocks noGrp="1" noChangeArrowheads="1"/>
          </p:cNvSpPr>
          <p:nvPr>
            <p:ph type="title"/>
          </p:nvPr>
        </p:nvSpPr>
        <p:spPr>
          <a:xfrm>
            <a:off x="0" y="-29307"/>
            <a:ext cx="12192000" cy="867508"/>
          </a:xfrm>
        </p:spPr>
        <p:txBody>
          <a:bodyPr>
            <a:normAutofit/>
          </a:bodyPr>
          <a:lstStyle/>
          <a:p>
            <a:pPr algn="ctr"/>
            <a:r>
              <a:rPr lang="en-US" altLang="en-US" sz="4800" cap="none" dirty="0">
                <a:effectLst/>
                <a:latin typeface="PosterBodoni BT" pitchFamily="18" charset="0"/>
              </a:rPr>
              <a:t>Satan Tempts </a:t>
            </a:r>
            <a:r>
              <a:rPr lang="en-US" altLang="en-US" sz="4800" u="sng" cap="none" dirty="0">
                <a:effectLst/>
                <a:latin typeface="PosterBodoni BT" pitchFamily="18" charset="0"/>
              </a:rPr>
              <a:t>Us</a:t>
            </a:r>
            <a:r>
              <a:rPr lang="en-US" altLang="en-US" sz="4800" cap="none" dirty="0">
                <a:effectLst/>
                <a:latin typeface="PosterBodoni BT" pitchFamily="18" charset="0"/>
              </a:rPr>
              <a:t> To </a:t>
            </a:r>
            <a:r>
              <a:rPr lang="en-US" altLang="en-US" sz="4800" dirty="0">
                <a:solidFill>
                  <a:srgbClr val="FFFF00"/>
                </a:solidFill>
                <a:effectLst/>
                <a:latin typeface="PosterBodoni BT" pitchFamily="18" charset="0"/>
              </a:rPr>
              <a:t>SELF-RIGHTEOUSNESS</a:t>
            </a:r>
          </a:p>
        </p:txBody>
      </p:sp>
      <p:sp>
        <p:nvSpPr>
          <p:cNvPr id="17411" name="Rectangle 3">
            <a:extLst>
              <a:ext uri="{FF2B5EF4-FFF2-40B4-BE49-F238E27FC236}">
                <a16:creationId xmlns:a16="http://schemas.microsoft.com/office/drawing/2014/main" id="{3A3F79ED-9E36-E420-7C5B-9E75759C8425}"/>
              </a:ext>
            </a:extLst>
          </p:cNvPr>
          <p:cNvSpPr>
            <a:spLocks noGrp="1" noChangeArrowheads="1"/>
          </p:cNvSpPr>
          <p:nvPr>
            <p:ph idx="1"/>
          </p:nvPr>
        </p:nvSpPr>
        <p:spPr>
          <a:xfrm>
            <a:off x="304800" y="838201"/>
            <a:ext cx="11734800" cy="5714999"/>
          </a:xfrm>
        </p:spPr>
        <p:style>
          <a:lnRef idx="2">
            <a:schemeClr val="dk1"/>
          </a:lnRef>
          <a:fillRef idx="1">
            <a:schemeClr val="lt1"/>
          </a:fillRef>
          <a:effectRef idx="0">
            <a:schemeClr val="dk1"/>
          </a:effectRef>
          <a:fontRef idx="minor">
            <a:schemeClr val="dk1"/>
          </a:fontRef>
        </p:style>
        <p:txBody>
          <a:bodyPr>
            <a:noAutofit/>
          </a:bodyPr>
          <a:lstStyle/>
          <a:p>
            <a:r>
              <a:rPr lang="en-US" altLang="en-US" sz="2800" b="1" dirty="0">
                <a:solidFill>
                  <a:srgbClr val="FF0000"/>
                </a:solidFill>
                <a:effectLst/>
                <a:latin typeface="Arial" panose="020B0604020202020204" pitchFamily="34" charset="0"/>
                <a:cs typeface="Arial" panose="020B0604020202020204" pitchFamily="34" charset="0"/>
              </a:rPr>
              <a:t>We Can Be “Right” And Be LOST!</a:t>
            </a:r>
          </a:p>
          <a:p>
            <a:pPr lvl="1"/>
            <a:r>
              <a:rPr lang="en-US" altLang="en-US" sz="2800" b="1" dirty="0">
                <a:effectLst/>
                <a:latin typeface="Arial" panose="020B0604020202020204" pitchFamily="34" charset="0"/>
                <a:cs typeface="Arial" panose="020B0604020202020204" pitchFamily="34" charset="0"/>
              </a:rPr>
              <a:t>Pharisee at Temple may have said truth when boasted: </a:t>
            </a:r>
            <a:r>
              <a:rPr lang="en-US" altLang="en-US" sz="2800" b="1" i="1" dirty="0">
                <a:effectLst/>
                <a:latin typeface="Arial" panose="020B0604020202020204" pitchFamily="34" charset="0"/>
                <a:cs typeface="Arial" panose="020B0604020202020204" pitchFamily="34" charset="0"/>
              </a:rPr>
              <a:t>“I fast twice in a week, etc.” </a:t>
            </a:r>
            <a:r>
              <a:rPr lang="en-US" altLang="en-US" sz="2800" b="1" dirty="0">
                <a:effectLst/>
                <a:latin typeface="Arial" panose="020B0604020202020204" pitchFamily="34" charset="0"/>
                <a:cs typeface="Arial" panose="020B0604020202020204" pitchFamily="34" charset="0"/>
              </a:rPr>
              <a:t>BUT could </a:t>
            </a:r>
            <a:r>
              <a:rPr lang="en-US" altLang="en-US" sz="2800" b="1" u="sng" dirty="0">
                <a:effectLst/>
                <a:latin typeface="Arial" panose="020B0604020202020204" pitchFamily="34" charset="0"/>
                <a:cs typeface="Arial" panose="020B0604020202020204" pitchFamily="34" charset="0"/>
              </a:rPr>
              <a:t>not</a:t>
            </a:r>
            <a:r>
              <a:rPr lang="en-US" altLang="en-US" sz="2800" b="1" dirty="0">
                <a:effectLst/>
                <a:latin typeface="Arial" panose="020B0604020202020204" pitchFamily="34" charset="0"/>
                <a:cs typeface="Arial" panose="020B0604020202020204" pitchFamily="34" charset="0"/>
              </a:rPr>
              <a:t> claim </a:t>
            </a:r>
            <a:r>
              <a:rPr lang="en-US" altLang="en-US" sz="2800" b="1" i="1" dirty="0">
                <a:effectLst/>
                <a:latin typeface="Arial" panose="020B0604020202020204" pitchFamily="34" charset="0"/>
                <a:cs typeface="Arial" panose="020B0604020202020204" pitchFamily="34" charset="0"/>
              </a:rPr>
              <a:t>“And I love my neighbor as myself”!</a:t>
            </a:r>
          </a:p>
          <a:p>
            <a:pPr lvl="1"/>
            <a:r>
              <a:rPr lang="en-US" altLang="en-US" sz="2800" b="1" dirty="0">
                <a:effectLst/>
                <a:latin typeface="Arial" panose="020B0604020202020204" pitchFamily="34" charset="0"/>
                <a:cs typeface="Arial" panose="020B0604020202020204" pitchFamily="34" charset="0"/>
              </a:rPr>
              <a:t>Some of US have reputation for </a:t>
            </a:r>
            <a:r>
              <a:rPr lang="en-US" altLang="en-US" sz="2800" b="1" u="sng" dirty="0">
                <a:effectLst/>
                <a:latin typeface="Arial" panose="020B0604020202020204" pitchFamily="34" charset="0"/>
                <a:cs typeface="Arial" panose="020B0604020202020204" pitchFamily="34" charset="0"/>
              </a:rPr>
              <a:t>haughty</a:t>
            </a:r>
            <a:r>
              <a:rPr lang="en-US" altLang="en-US" sz="2800" b="1" dirty="0">
                <a:effectLst/>
                <a:latin typeface="Arial" panose="020B0604020202020204" pitchFamily="34" charset="0"/>
                <a:cs typeface="Arial" panose="020B0604020202020204" pitchFamily="34" charset="0"/>
              </a:rPr>
              <a:t> spirit.</a:t>
            </a:r>
          </a:p>
          <a:p>
            <a:r>
              <a:rPr lang="en-US" altLang="en-US" sz="2800" b="1" dirty="0">
                <a:effectLst/>
                <a:latin typeface="Arial" panose="020B0604020202020204" pitchFamily="34" charset="0"/>
                <a:cs typeface="Arial" panose="020B0604020202020204" pitchFamily="34" charset="0"/>
              </a:rPr>
              <a:t>Galatians 6:1 ESV  </a:t>
            </a:r>
            <a:br>
              <a:rPr lang="en-US" altLang="en-US" sz="2800" b="1" dirty="0">
                <a:effectLst/>
                <a:latin typeface="Arial" panose="020B0604020202020204" pitchFamily="34" charset="0"/>
                <a:cs typeface="Arial" panose="020B0604020202020204" pitchFamily="34" charset="0"/>
              </a:rPr>
            </a:br>
            <a:r>
              <a:rPr lang="en-US" altLang="en-US" sz="2800" b="1" dirty="0">
                <a:solidFill>
                  <a:srgbClr val="FF0000"/>
                </a:solidFill>
                <a:effectLst/>
                <a:latin typeface="Arial" panose="020B0604020202020204" pitchFamily="34" charset="0"/>
                <a:cs typeface="Arial" panose="020B0604020202020204" pitchFamily="34" charset="0"/>
              </a:rPr>
              <a:t>Brothers, if anyone is caught in any transgression, you who are spiritual should restore him in a spirit of gentleness. Keep watch on yourself, lest you too be tempted.</a:t>
            </a:r>
          </a:p>
          <a:p>
            <a:r>
              <a:rPr lang="en-US" altLang="en-US" sz="2800" b="1" dirty="0">
                <a:effectLst/>
                <a:latin typeface="Arial" panose="020B0604020202020204" pitchFamily="34" charset="0"/>
                <a:cs typeface="Arial" panose="020B0604020202020204" pitchFamily="34" charset="0"/>
              </a:rPr>
              <a:t>See </a:t>
            </a:r>
            <a:r>
              <a:rPr lang="en-US" altLang="en-US" sz="2800" b="1" dirty="0">
                <a:solidFill>
                  <a:srgbClr val="FF0000"/>
                </a:solidFill>
                <a:effectLst/>
                <a:latin typeface="Arial Black" panose="020B0A04020102020204" pitchFamily="34" charset="0"/>
                <a:cs typeface="Arial" panose="020B0604020202020204" pitchFamily="34" charset="0"/>
              </a:rPr>
              <a:t>2 Timothy 2:24ff.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a:extLst>
              <a:ext uri="{FF2B5EF4-FFF2-40B4-BE49-F238E27FC236}">
                <a16:creationId xmlns:a16="http://schemas.microsoft.com/office/drawing/2014/main" id="{C78C7DAD-9101-8FEC-606B-E0D4B26857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0" y="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8688" name="Text Box 16">
            <a:extLst>
              <a:ext uri="{FF2B5EF4-FFF2-40B4-BE49-F238E27FC236}">
                <a16:creationId xmlns:a16="http://schemas.microsoft.com/office/drawing/2014/main" id="{53823114-24DF-2D8B-64E4-BEC4601D8D6F}"/>
              </a:ext>
            </a:extLst>
          </p:cNvPr>
          <p:cNvSpPr txBox="1">
            <a:spLocks noChangeArrowheads="1"/>
          </p:cNvSpPr>
          <p:nvPr/>
        </p:nvSpPr>
        <p:spPr bwMode="auto">
          <a:xfrm>
            <a:off x="1524000" y="6096001"/>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a:solidFill>
                  <a:srgbClr val="FFFF00"/>
                </a:solidFill>
                <a:latin typeface="Arial" panose="020B0604020202020204" pitchFamily="34" charset="0"/>
                <a:cs typeface="Arial" panose="020B0604020202020204" pitchFamily="34" charset="0"/>
              </a:rPr>
              <a:t>Splendor Of Capital Of Ancient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7C2B8FCA-B0BC-FA14-544C-0D002FFC2B7B}"/>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0"/>
            <a:ext cx="6096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5">
            <a:extLst>
              <a:ext uri="{FF2B5EF4-FFF2-40B4-BE49-F238E27FC236}">
                <a16:creationId xmlns:a16="http://schemas.microsoft.com/office/drawing/2014/main" id="{94AC5D2F-1926-C405-2D2B-2446A5BD5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19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37B10-1C4B-779B-87F8-80F7AD656B4B}"/>
              </a:ext>
            </a:extLst>
          </p:cNvPr>
          <p:cNvPicPr>
            <a:picLocks noChangeAspect="1"/>
          </p:cNvPicPr>
          <p:nvPr/>
        </p:nvPicPr>
        <p:blipFill>
          <a:blip r:embed="rId2"/>
          <a:stretch>
            <a:fillRect/>
          </a:stretch>
        </p:blipFill>
        <p:spPr>
          <a:xfrm>
            <a:off x="2547229" y="0"/>
            <a:ext cx="7097542" cy="6858000"/>
          </a:xfrm>
          <a:prstGeom prst="rect">
            <a:avLst/>
          </a:prstGeom>
        </p:spPr>
      </p:pic>
    </p:spTree>
    <p:extLst>
      <p:ext uri="{BB962C8B-B14F-4D97-AF65-F5344CB8AC3E}">
        <p14:creationId xmlns:p14="http://schemas.microsoft.com/office/powerpoint/2010/main" val="306261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3018" name="Rectangle 43017">
            <a:extLst>
              <a:ext uri="{FF2B5EF4-FFF2-40B4-BE49-F238E27FC236}">
                <a16:creationId xmlns:a16="http://schemas.microsoft.com/office/drawing/2014/main" id="{C64CB08F-C3BD-4E43-AD15-33EFC40C0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4" y="733425"/>
            <a:ext cx="10693662" cy="5391150"/>
          </a:xfrm>
          <a:prstGeom prst="rect">
            <a:avLst/>
          </a:prstGeom>
          <a:solidFill>
            <a:srgbClr val="FFFFFF"/>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0" name="Rectangle 43019">
            <a:extLst>
              <a:ext uri="{FF2B5EF4-FFF2-40B4-BE49-F238E27FC236}">
                <a16:creationId xmlns:a16="http://schemas.microsoft.com/office/drawing/2014/main" id="{A87302A0-0ECF-43A3-BE19-6AD50BFA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10575170"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3" name="Picture 5">
            <a:extLst>
              <a:ext uri="{FF2B5EF4-FFF2-40B4-BE49-F238E27FC236}">
                <a16:creationId xmlns:a16="http://schemas.microsoft.com/office/drawing/2014/main" id="{7112CAD3-657F-12D1-3E0F-7524AD7FD8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857" y="1247134"/>
            <a:ext cx="4796581" cy="4363733"/>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a:extLst>
              <a:ext uri="{FF2B5EF4-FFF2-40B4-BE49-F238E27FC236}">
                <a16:creationId xmlns:a16="http://schemas.microsoft.com/office/drawing/2014/main" id="{C9A349F6-421F-8DA4-7F9C-319B9524A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00" t="4666" r="16000" b="4666"/>
          <a:stretch>
            <a:fillRect/>
          </a:stretch>
        </p:blipFill>
        <p:spPr bwMode="auto">
          <a:xfrm>
            <a:off x="6284559" y="1114868"/>
            <a:ext cx="4763060" cy="4628265"/>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a:hlinkClick r:id="rId2"/>
            <a:extLst>
              <a:ext uri="{FF2B5EF4-FFF2-40B4-BE49-F238E27FC236}">
                <a16:creationId xmlns:a16="http://schemas.microsoft.com/office/drawing/2014/main" id="{F4CA91C8-1547-9207-08A2-2C1C3139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111"/>
          <a:stretch>
            <a:fillRect/>
          </a:stretch>
        </p:blipFill>
        <p:spPr bwMode="auto">
          <a:xfrm>
            <a:off x="76200" y="0"/>
            <a:ext cx="12115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08" name="Rectangle 24607">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0" name="Rectangle 24609">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94" name="Picture 18">
            <a:extLst>
              <a:ext uri="{FF2B5EF4-FFF2-40B4-BE49-F238E27FC236}">
                <a16:creationId xmlns:a16="http://schemas.microsoft.com/office/drawing/2014/main" id="{0B8712C3-1835-CBEB-5295-A0DE34DEF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677" b="23189"/>
          <a:stretch>
            <a:fillRect/>
          </a:stretch>
        </p:blipFill>
        <p:spPr bwMode="auto">
          <a:xfrm>
            <a:off x="1514898" y="644229"/>
            <a:ext cx="3464642" cy="2560320"/>
          </a:xfrm>
          <a:prstGeom prst="rect">
            <a:avLst/>
          </a:prstGeom>
          <a:noFill/>
          <a:extLst>
            <a:ext uri="{909E8E84-426E-40DD-AFC4-6F175D3DCCD1}">
              <a14:hiddenFill xmlns:a14="http://schemas.microsoft.com/office/drawing/2010/main">
                <a:solidFill>
                  <a:srgbClr val="FFFFFF"/>
                </a:solidFill>
              </a14:hiddenFill>
            </a:ext>
          </a:extLst>
        </p:spPr>
      </p:pic>
      <p:sp>
        <p:nvSpPr>
          <p:cNvPr id="24612" name="Rectangle 24611">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601" name="Picture 25">
            <a:extLst>
              <a:ext uri="{FF2B5EF4-FFF2-40B4-BE49-F238E27FC236}">
                <a16:creationId xmlns:a16="http://schemas.microsoft.com/office/drawing/2014/main" id="{1F445D4D-E3DE-0294-67A2-F14ADBF701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8829" y="644229"/>
            <a:ext cx="3413760" cy="2560320"/>
          </a:xfrm>
          <a:prstGeom prst="rect">
            <a:avLst/>
          </a:prstGeom>
          <a:noFill/>
          <a:extLst>
            <a:ext uri="{909E8E84-426E-40DD-AFC4-6F175D3DCCD1}">
              <a14:hiddenFill xmlns:a14="http://schemas.microsoft.com/office/drawing/2010/main">
                <a:solidFill>
                  <a:srgbClr val="FFFFFF"/>
                </a:solidFill>
              </a14:hiddenFill>
            </a:ext>
          </a:extLst>
        </p:spPr>
      </p:pic>
      <p:sp>
        <p:nvSpPr>
          <p:cNvPr id="24614" name="Rectangle 24613">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603" name="Picture 27">
            <a:extLst>
              <a:ext uri="{FF2B5EF4-FFF2-40B4-BE49-F238E27FC236}">
                <a16:creationId xmlns:a16="http://schemas.microsoft.com/office/drawing/2014/main" id="{62A63209-F15C-0EFE-3186-E268ED8D18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05505" y="3653451"/>
            <a:ext cx="3483428" cy="2560320"/>
          </a:xfrm>
          <a:prstGeom prst="rect">
            <a:avLst/>
          </a:prstGeom>
          <a:noFill/>
          <a:extLst>
            <a:ext uri="{909E8E84-426E-40DD-AFC4-6F175D3DCCD1}">
              <a14:hiddenFill xmlns:a14="http://schemas.microsoft.com/office/drawing/2010/main">
                <a:solidFill>
                  <a:srgbClr val="FFFFFF"/>
                </a:solidFill>
              </a14:hiddenFill>
            </a:ext>
          </a:extLst>
        </p:spPr>
      </p:pic>
      <p:sp>
        <p:nvSpPr>
          <p:cNvPr id="24616" name="Rectangle 24615">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8" name="Picture 12">
            <a:extLst>
              <a:ext uri="{FF2B5EF4-FFF2-40B4-BE49-F238E27FC236}">
                <a16:creationId xmlns:a16="http://schemas.microsoft.com/office/drawing/2014/main" id="{0224D29E-22CF-B406-D5A1-6BEA0F84AB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400"/>
          <a:stretch>
            <a:fillRect/>
          </a:stretch>
        </p:blipFill>
        <p:spPr bwMode="auto">
          <a:xfrm>
            <a:off x="6937937" y="3672788"/>
            <a:ext cx="4015544"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4036" name="Picture 4">
            <a:extLst>
              <a:ext uri="{FF2B5EF4-FFF2-40B4-BE49-F238E27FC236}">
                <a16:creationId xmlns:a16="http://schemas.microsoft.com/office/drawing/2014/main" id="{61CA6B92-A2C9-C8CE-E311-BB7B5D3DDF5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9903" r="1" b="16341"/>
          <a:stretch/>
        </p:blipFill>
        <p:spPr bwMode="auto">
          <a:xfrm>
            <a:off x="913795" y="643466"/>
            <a:ext cx="10276720" cy="5571067"/>
          </a:xfrm>
          <a:prstGeom prst="rect">
            <a:avLst/>
          </a:prstGeom>
          <a:noFill/>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2143</TotalTime>
  <Words>1049</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Bookman Old Style</vt:lpstr>
      <vt:lpstr>Calibri</vt:lpstr>
      <vt:lpstr>Georgia</vt:lpstr>
      <vt:lpstr>PosterBodoni BT</vt:lpstr>
      <vt:lpstr>Rockwell</vt:lpstr>
      <vt:lpstr>Wingdings</vt:lpstr>
      <vt:lpstr>Damask</vt:lpstr>
      <vt:lpstr>DANIEL IN CAPTIVITY</vt:lpstr>
      <vt:lpstr>Temptation To COMPROMISE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Temptation To COMPROMISE</vt:lpstr>
      <vt:lpstr>Yet, Daniel DID “Win”!</vt:lpstr>
      <vt:lpstr>Temptation To Be SELF-RIGHTEOUS</vt:lpstr>
      <vt:lpstr>Such NOT Case With Daniel!</vt:lpstr>
      <vt:lpstr>Daniel Chose To Do RIGHT...</vt:lpstr>
      <vt:lpstr>WE Are Also Strangers In Captivity!</vt:lpstr>
      <vt:lpstr>WE Are Also Strangers In Captivity!</vt:lpstr>
      <vt:lpstr>For Example— METHODIST DOCTRINE ON DIVORCE AND REMARRIAGE</vt:lpstr>
      <vt:lpstr>The Doctrines And Discipline Of The Methodist Episcopal Church, South – 1914</vt:lpstr>
      <vt:lpstr>The Doctrines And Discipline Of The  Methodist Church – 1940</vt:lpstr>
      <vt:lpstr>The Doctrines And Discipline Of  The Methodist Church – 1960</vt:lpstr>
      <vt:lpstr>The Discipline Of The United Methodist Church – 1984</vt:lpstr>
      <vt:lpstr>PowerPoint Presentation</vt:lpstr>
      <vt:lpstr>PowerPoint Presentation</vt:lpstr>
      <vt:lpstr>Satan Tempts Us To SELF-RIGHTEOUSNESS</vt:lpstr>
    </vt:vector>
  </TitlesOfParts>
  <Company>North Bibb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IN CAPTIVITY</dc:title>
  <dc:creator>Wes</dc:creator>
  <cp:lastModifiedBy>North Bibb</cp:lastModifiedBy>
  <cp:revision>38</cp:revision>
  <dcterms:created xsi:type="dcterms:W3CDTF">2006-04-11T19:57:16Z</dcterms:created>
  <dcterms:modified xsi:type="dcterms:W3CDTF">2022-08-03T18:59:28Z</dcterms:modified>
</cp:coreProperties>
</file>