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1" r:id="rId2"/>
    <p:sldId id="257" r:id="rId3"/>
    <p:sldId id="272" r:id="rId4"/>
    <p:sldId id="273" r:id="rId5"/>
    <p:sldId id="258" r:id="rId6"/>
    <p:sldId id="256" r:id="rId7"/>
    <p:sldId id="260" r:id="rId8"/>
    <p:sldId id="261" r:id="rId9"/>
    <p:sldId id="263" r:id="rId10"/>
    <p:sldId id="264" r:id="rId11"/>
    <p:sldId id="262" r:id="rId12"/>
    <p:sldId id="265" r:id="rId13"/>
    <p:sldId id="268" r:id="rId14"/>
    <p:sldId id="266" r:id="rId15"/>
    <p:sldId id="267" r:id="rId16"/>
    <p:sldId id="270" r:id="rId17"/>
  </p:sldIdLst>
  <p:sldSz cx="12192000" cy="6858000"/>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D270-F9C9-C3DA-3326-E4B034B973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A35638-2D2D-99D0-FF09-A295E0655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088E01-6BF7-CD42-B0A0-3FD7CEA4AE92}"/>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CA4D66AB-F177-CFF6-BB04-3F67B592D465}"/>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BF531EF8-606A-4372-F34D-0D4297DD97CF}"/>
              </a:ext>
            </a:extLst>
          </p:cNvPr>
          <p:cNvSpPr>
            <a:spLocks noGrp="1"/>
          </p:cNvSpPr>
          <p:nvPr>
            <p:ph type="sldNum" sz="quarter" idx="12"/>
          </p:nvPr>
        </p:nvSpPr>
        <p:spPr/>
        <p:txBody>
          <a:bodyPr/>
          <a:lstStyle/>
          <a:p>
            <a:fld id="{B054A96F-7689-4712-AEB4-3C9FB527C411}" type="slidenum">
              <a:rPr lang="en-US" altLang="en-US" smtClean="0"/>
              <a:pPr/>
              <a:t>‹#›</a:t>
            </a:fld>
            <a:endParaRPr lang="en-US" altLang="en-US"/>
          </a:p>
        </p:txBody>
      </p:sp>
    </p:spTree>
    <p:extLst>
      <p:ext uri="{BB962C8B-B14F-4D97-AF65-F5344CB8AC3E}">
        <p14:creationId xmlns:p14="http://schemas.microsoft.com/office/powerpoint/2010/main" val="90137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AB32-DD01-0D28-2B91-07B8645685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A984D8-EC29-2B6B-2DA3-1E48E2E60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4006F-2558-4048-55FF-92FD25484D33}"/>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7DD5DA6F-4481-5F18-179A-88D1E686AA1E}"/>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18DD5864-3ADB-3C1D-3DC7-8DE5D68E03EA}"/>
              </a:ext>
            </a:extLst>
          </p:cNvPr>
          <p:cNvSpPr>
            <a:spLocks noGrp="1"/>
          </p:cNvSpPr>
          <p:nvPr>
            <p:ph type="sldNum" sz="quarter" idx="12"/>
          </p:nvPr>
        </p:nvSpPr>
        <p:spPr/>
        <p:txBody>
          <a:bodyPr/>
          <a:lstStyle/>
          <a:p>
            <a:fld id="{7C1FC6BC-9E31-4227-A576-7AD910F8203D}" type="slidenum">
              <a:rPr lang="en-US" altLang="en-US" smtClean="0"/>
              <a:pPr/>
              <a:t>‹#›</a:t>
            </a:fld>
            <a:endParaRPr lang="en-US" altLang="en-US"/>
          </a:p>
        </p:txBody>
      </p:sp>
    </p:spTree>
    <p:extLst>
      <p:ext uri="{BB962C8B-B14F-4D97-AF65-F5344CB8AC3E}">
        <p14:creationId xmlns:p14="http://schemas.microsoft.com/office/powerpoint/2010/main" val="24850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1B4830-6DAB-A79F-4FEA-106C6AAD5B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D8D840-2CCC-CC4A-1F63-019520F51E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6772A-FA7C-28A9-6A56-F478C57BAB15}"/>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BA78F5F9-D313-4258-122A-D344DE197BB1}"/>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6A214603-FF3A-24EF-6E18-F042D2A2E449}"/>
              </a:ext>
            </a:extLst>
          </p:cNvPr>
          <p:cNvSpPr>
            <a:spLocks noGrp="1"/>
          </p:cNvSpPr>
          <p:nvPr>
            <p:ph type="sldNum" sz="quarter" idx="12"/>
          </p:nvPr>
        </p:nvSpPr>
        <p:spPr/>
        <p:txBody>
          <a:bodyPr/>
          <a:lstStyle/>
          <a:p>
            <a:fld id="{2DB6DE99-02A2-496C-857B-76381CA4896D}" type="slidenum">
              <a:rPr lang="en-US" altLang="en-US" smtClean="0"/>
              <a:pPr/>
              <a:t>‹#›</a:t>
            </a:fld>
            <a:endParaRPr lang="en-US" altLang="en-US"/>
          </a:p>
        </p:txBody>
      </p:sp>
    </p:spTree>
    <p:extLst>
      <p:ext uri="{BB962C8B-B14F-4D97-AF65-F5344CB8AC3E}">
        <p14:creationId xmlns:p14="http://schemas.microsoft.com/office/powerpoint/2010/main" val="68893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1616-A7F3-8DDB-E996-9F3AE6EF72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50ED5D-379D-E9BA-5F1C-B847434CEB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C216B-C4E0-EA90-D722-07456331EC86}"/>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FC02A6AA-F297-2F37-C1DA-C7158C358FC5}"/>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80C9EACC-F826-F81B-35BC-3904A7367E90}"/>
              </a:ext>
            </a:extLst>
          </p:cNvPr>
          <p:cNvSpPr>
            <a:spLocks noGrp="1"/>
          </p:cNvSpPr>
          <p:nvPr>
            <p:ph type="sldNum" sz="quarter" idx="12"/>
          </p:nvPr>
        </p:nvSpPr>
        <p:spPr/>
        <p:txBody>
          <a:bodyPr/>
          <a:lstStyle/>
          <a:p>
            <a:fld id="{3B701799-D783-4124-949D-DA8604458534}" type="slidenum">
              <a:rPr lang="en-US" altLang="en-US" smtClean="0"/>
              <a:pPr/>
              <a:t>‹#›</a:t>
            </a:fld>
            <a:endParaRPr lang="en-US" altLang="en-US"/>
          </a:p>
        </p:txBody>
      </p:sp>
    </p:spTree>
    <p:extLst>
      <p:ext uri="{BB962C8B-B14F-4D97-AF65-F5344CB8AC3E}">
        <p14:creationId xmlns:p14="http://schemas.microsoft.com/office/powerpoint/2010/main" val="44860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4E4C-2240-97B5-9D77-10895933C1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14A37F-FF19-3E64-965C-5A4FFE1BF1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54A8DF-0D9D-AEEC-7635-056FE623148F}"/>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2929B3B9-E877-F58B-3F5B-CF97FD36E6B7}"/>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7431E7C4-CA3A-74AA-DB92-9064959069B9}"/>
              </a:ext>
            </a:extLst>
          </p:cNvPr>
          <p:cNvSpPr>
            <a:spLocks noGrp="1"/>
          </p:cNvSpPr>
          <p:nvPr>
            <p:ph type="sldNum" sz="quarter" idx="12"/>
          </p:nvPr>
        </p:nvSpPr>
        <p:spPr/>
        <p:txBody>
          <a:bodyPr/>
          <a:lstStyle/>
          <a:p>
            <a:fld id="{6BC03FC2-AFFF-42F3-BE8A-4F6120EFE4E8}" type="slidenum">
              <a:rPr lang="en-US" altLang="en-US" smtClean="0"/>
              <a:pPr/>
              <a:t>‹#›</a:t>
            </a:fld>
            <a:endParaRPr lang="en-US" altLang="en-US"/>
          </a:p>
        </p:txBody>
      </p:sp>
    </p:spTree>
    <p:extLst>
      <p:ext uri="{BB962C8B-B14F-4D97-AF65-F5344CB8AC3E}">
        <p14:creationId xmlns:p14="http://schemas.microsoft.com/office/powerpoint/2010/main" val="80165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37F2-6629-970B-7849-32AB41D2B0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9BCFCB-D3E3-B3E2-1932-355F7D023F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B62589-3492-872A-6D73-F720CA79F3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FAC438-5DF6-F76F-E2BE-A47D989DBB49}"/>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C7724848-CA5B-326A-88B8-95E324912437}"/>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1E4F6033-8271-6454-0AD4-68A039429EC4}"/>
              </a:ext>
            </a:extLst>
          </p:cNvPr>
          <p:cNvSpPr>
            <a:spLocks noGrp="1"/>
          </p:cNvSpPr>
          <p:nvPr>
            <p:ph type="sldNum" sz="quarter" idx="12"/>
          </p:nvPr>
        </p:nvSpPr>
        <p:spPr/>
        <p:txBody>
          <a:bodyPr/>
          <a:lstStyle/>
          <a:p>
            <a:fld id="{E7ECE85B-B628-4B60-888F-EC8E17C50749}" type="slidenum">
              <a:rPr lang="en-US" altLang="en-US" smtClean="0"/>
              <a:pPr/>
              <a:t>‹#›</a:t>
            </a:fld>
            <a:endParaRPr lang="en-US" altLang="en-US"/>
          </a:p>
        </p:txBody>
      </p:sp>
    </p:spTree>
    <p:extLst>
      <p:ext uri="{BB962C8B-B14F-4D97-AF65-F5344CB8AC3E}">
        <p14:creationId xmlns:p14="http://schemas.microsoft.com/office/powerpoint/2010/main" val="36409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2073-24C4-37F4-0977-8570B2DEDA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0757F9-E589-5707-4CBA-2E8B22B058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C4701C-CB61-1D64-40CE-1E4D1D503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F8BE77-B7F8-EB50-048B-BA35D61C5C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388C5D-7E9D-CBBB-4367-8E599FCE9F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2C4034-BABA-506B-63A6-D0C8EEE99872}"/>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B8891B53-32BF-20A3-75FF-CFFDAA1D14A8}"/>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id="{04867CFA-3602-3788-C5BC-3B729418ADB6}"/>
              </a:ext>
            </a:extLst>
          </p:cNvPr>
          <p:cNvSpPr>
            <a:spLocks noGrp="1"/>
          </p:cNvSpPr>
          <p:nvPr>
            <p:ph type="sldNum" sz="quarter" idx="12"/>
          </p:nvPr>
        </p:nvSpPr>
        <p:spPr/>
        <p:txBody>
          <a:bodyPr/>
          <a:lstStyle/>
          <a:p>
            <a:fld id="{1B0472EF-77CA-457A-B00A-3A1235B4F7A1}" type="slidenum">
              <a:rPr lang="en-US" altLang="en-US" smtClean="0"/>
              <a:pPr/>
              <a:t>‹#›</a:t>
            </a:fld>
            <a:endParaRPr lang="en-US" altLang="en-US"/>
          </a:p>
        </p:txBody>
      </p:sp>
    </p:spTree>
    <p:extLst>
      <p:ext uri="{BB962C8B-B14F-4D97-AF65-F5344CB8AC3E}">
        <p14:creationId xmlns:p14="http://schemas.microsoft.com/office/powerpoint/2010/main" val="303242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9C01-A54E-4640-813E-9656EE1958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1F5CD3-CF62-5A2B-8E2B-2772E0ED89F9}"/>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67E3ECDF-DCF4-F9B0-3625-FBE13545CE67}"/>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5E36DB5D-7E90-EDFA-9248-2232155C4652}"/>
              </a:ext>
            </a:extLst>
          </p:cNvPr>
          <p:cNvSpPr>
            <a:spLocks noGrp="1"/>
          </p:cNvSpPr>
          <p:nvPr>
            <p:ph type="sldNum" sz="quarter" idx="12"/>
          </p:nvPr>
        </p:nvSpPr>
        <p:spPr/>
        <p:txBody>
          <a:bodyPr/>
          <a:lstStyle/>
          <a:p>
            <a:fld id="{B62B18E4-09DA-4DF8-8168-2BB3309A80FC}" type="slidenum">
              <a:rPr lang="en-US" altLang="en-US" smtClean="0"/>
              <a:pPr/>
              <a:t>‹#›</a:t>
            </a:fld>
            <a:endParaRPr lang="en-US" altLang="en-US"/>
          </a:p>
        </p:txBody>
      </p:sp>
    </p:spTree>
    <p:extLst>
      <p:ext uri="{BB962C8B-B14F-4D97-AF65-F5344CB8AC3E}">
        <p14:creationId xmlns:p14="http://schemas.microsoft.com/office/powerpoint/2010/main" val="296008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109D6-ACEA-0896-2EC6-0BE3201AAADB}"/>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A3C10B98-020A-BE4A-FBB1-AADF3E49F0C3}"/>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5E77D20E-027A-C6CE-79D4-9FC64204E1D1}"/>
              </a:ext>
            </a:extLst>
          </p:cNvPr>
          <p:cNvSpPr>
            <a:spLocks noGrp="1"/>
          </p:cNvSpPr>
          <p:nvPr>
            <p:ph type="sldNum" sz="quarter" idx="12"/>
          </p:nvPr>
        </p:nvSpPr>
        <p:spPr/>
        <p:txBody>
          <a:bodyPr/>
          <a:lstStyle/>
          <a:p>
            <a:fld id="{2ACBDC16-18B3-4181-81E1-32F3A885B2D0}" type="slidenum">
              <a:rPr lang="en-US" altLang="en-US" smtClean="0"/>
              <a:pPr/>
              <a:t>‹#›</a:t>
            </a:fld>
            <a:endParaRPr lang="en-US" altLang="en-US"/>
          </a:p>
        </p:txBody>
      </p:sp>
    </p:spTree>
    <p:extLst>
      <p:ext uri="{BB962C8B-B14F-4D97-AF65-F5344CB8AC3E}">
        <p14:creationId xmlns:p14="http://schemas.microsoft.com/office/powerpoint/2010/main" val="101082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F52D-5244-564B-5C37-463F7A747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A939FE-24E7-25F3-A2D6-CC6A2C1827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98B94F-96F4-E2E9-357B-D8B8D8A521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194B9-558C-C890-D814-84004B3F91AF}"/>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BEED1B30-90E1-A037-C202-A5861E745A4D}"/>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C4775C81-A900-DB55-979D-DBB93A5354A8}"/>
              </a:ext>
            </a:extLst>
          </p:cNvPr>
          <p:cNvSpPr>
            <a:spLocks noGrp="1"/>
          </p:cNvSpPr>
          <p:nvPr>
            <p:ph type="sldNum" sz="quarter" idx="12"/>
          </p:nvPr>
        </p:nvSpPr>
        <p:spPr/>
        <p:txBody>
          <a:bodyPr/>
          <a:lstStyle/>
          <a:p>
            <a:fld id="{EC5D5150-6221-4309-9039-8171CC470C5C}" type="slidenum">
              <a:rPr lang="en-US" altLang="en-US" smtClean="0"/>
              <a:pPr/>
              <a:t>‹#›</a:t>
            </a:fld>
            <a:endParaRPr lang="en-US" altLang="en-US"/>
          </a:p>
        </p:txBody>
      </p:sp>
    </p:spTree>
    <p:extLst>
      <p:ext uri="{BB962C8B-B14F-4D97-AF65-F5344CB8AC3E}">
        <p14:creationId xmlns:p14="http://schemas.microsoft.com/office/powerpoint/2010/main" val="340266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3036-1E0C-123B-48CD-979462A4CC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C8289-CF57-EC27-828C-FF3F1651DF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FBE74E-30CB-9CD7-A4DB-EEB30D57F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4328B1-C7F3-7258-E50A-9CA6393F43F7}"/>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4B0416E9-B63B-78B4-3E36-B2053FD48F80}"/>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88836C5D-FB2E-7898-6841-A6225999BCA3}"/>
              </a:ext>
            </a:extLst>
          </p:cNvPr>
          <p:cNvSpPr>
            <a:spLocks noGrp="1"/>
          </p:cNvSpPr>
          <p:nvPr>
            <p:ph type="sldNum" sz="quarter" idx="12"/>
          </p:nvPr>
        </p:nvSpPr>
        <p:spPr/>
        <p:txBody>
          <a:bodyPr/>
          <a:lstStyle/>
          <a:p>
            <a:fld id="{C5357875-61D9-43D5-951D-C8D9364B3092}" type="slidenum">
              <a:rPr lang="en-US" altLang="en-US" smtClean="0"/>
              <a:pPr/>
              <a:t>‹#›</a:t>
            </a:fld>
            <a:endParaRPr lang="en-US" altLang="en-US"/>
          </a:p>
        </p:txBody>
      </p:sp>
    </p:spTree>
    <p:extLst>
      <p:ext uri="{BB962C8B-B14F-4D97-AF65-F5344CB8AC3E}">
        <p14:creationId xmlns:p14="http://schemas.microsoft.com/office/powerpoint/2010/main" val="342193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C84B91-0CEE-BBE7-FE4F-E2BCD209D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C74DF3-2AAB-E49D-F776-3C00C53B7E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5F616-A615-856C-2683-3A6749DDBD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a:extLst>
              <a:ext uri="{FF2B5EF4-FFF2-40B4-BE49-F238E27FC236}">
                <a16:creationId xmlns:a16="http://schemas.microsoft.com/office/drawing/2014/main" id="{37E44865-55D4-5CDD-3FBB-BE0E44966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a:extLst>
              <a:ext uri="{FF2B5EF4-FFF2-40B4-BE49-F238E27FC236}">
                <a16:creationId xmlns:a16="http://schemas.microsoft.com/office/drawing/2014/main" id="{8A194C55-163A-00E8-0388-FD026301F2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53E97-1558-4BD2-BBA8-1CC6E3F256ED}" type="slidenum">
              <a:rPr lang="en-US" altLang="en-US" smtClean="0"/>
              <a:pPr/>
              <a:t>‹#›</a:t>
            </a:fld>
            <a:endParaRPr lang="en-US" altLang="en-US"/>
          </a:p>
        </p:txBody>
      </p:sp>
    </p:spTree>
    <p:extLst>
      <p:ext uri="{BB962C8B-B14F-4D97-AF65-F5344CB8AC3E}">
        <p14:creationId xmlns:p14="http://schemas.microsoft.com/office/powerpoint/2010/main" val="17125949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AA69D523-0526-7CA7-BC97-368F3A33F02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b="7804"/>
          <a:stretch/>
        </p:blipFill>
        <p:spPr>
          <a:xfrm>
            <a:off x="20" y="1282"/>
            <a:ext cx="12191980" cy="6856718"/>
          </a:xfrm>
          <a:prstGeom prst="rect">
            <a:avLst/>
          </a:prstGeom>
        </p:spPr>
      </p:pic>
    </p:spTree>
    <p:extLst>
      <p:ext uri="{BB962C8B-B14F-4D97-AF65-F5344CB8AC3E}">
        <p14:creationId xmlns:p14="http://schemas.microsoft.com/office/powerpoint/2010/main" val="1311565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190500"/>
            <a:ext cx="11658600" cy="102870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altLang="en-US" sz="3800" dirty="0">
                <a:solidFill>
                  <a:srgbClr val="FF0000"/>
                </a:solidFill>
                <a:latin typeface="Arial Black" pitchFamily="34" charset="0"/>
              </a:rPr>
              <a:t>Challenge To TEACHERS</a:t>
            </a:r>
            <a:br>
              <a:rPr lang="en-US" altLang="en-US" sz="3800" dirty="0">
                <a:solidFill>
                  <a:srgbClr val="FF0000"/>
                </a:solidFill>
                <a:latin typeface="Arial Black" pitchFamily="34" charset="0"/>
              </a:rPr>
            </a:br>
            <a:r>
              <a:rPr lang="en-US" altLang="en-US" sz="3200" b="1" i="1" dirty="0">
                <a:solidFill>
                  <a:schemeClr val="tx1"/>
                </a:solidFill>
                <a:latin typeface="Arial Black" pitchFamily="34" charset="0"/>
              </a:rPr>
              <a:t>2 Timothy 4:1-5</a:t>
            </a:r>
            <a:endParaRPr lang="en-US" altLang="en-US" sz="3800" b="1" i="1" dirty="0">
              <a:solidFill>
                <a:schemeClr val="tx1"/>
              </a:solidFill>
              <a:latin typeface="Arial Black" pitchFamily="34" charset="0"/>
            </a:endParaRPr>
          </a:p>
        </p:txBody>
      </p:sp>
      <p:sp>
        <p:nvSpPr>
          <p:cNvPr id="15363" name="Rectangle 3"/>
          <p:cNvSpPr>
            <a:spLocks noGrp="1" noChangeArrowheads="1"/>
          </p:cNvSpPr>
          <p:nvPr>
            <p:ph idx="1"/>
          </p:nvPr>
        </p:nvSpPr>
        <p:spPr>
          <a:xfrm>
            <a:off x="228600" y="1371600"/>
            <a:ext cx="11658600" cy="5029200"/>
          </a:xfrm>
          <a:ln>
            <a:headEnd/>
            <a:tailEnd/>
          </a:ln>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pPr>
              <a:lnSpc>
                <a:spcPct val="80000"/>
              </a:lnSpc>
            </a:pPr>
            <a:r>
              <a:rPr lang="en-US" altLang="en-US" sz="3600" b="1" i="1" dirty="0"/>
              <a:t>When Christ Jesus comes as king, he will be the judge of everyone, whether they are living or dead. So with God and Christ as witnesses, I command you  (2)  to </a:t>
            </a:r>
            <a:r>
              <a:rPr lang="en-US" altLang="en-US" sz="3600" b="1" i="1" dirty="0">
                <a:solidFill>
                  <a:srgbClr val="FFFF00"/>
                </a:solidFill>
              </a:rPr>
              <a:t>preach God's message</a:t>
            </a:r>
            <a:r>
              <a:rPr lang="en-US" altLang="en-US" sz="3600" b="1" i="1" dirty="0"/>
              <a:t>. Do it willingly, </a:t>
            </a:r>
            <a:r>
              <a:rPr lang="en-US" altLang="en-US" sz="3600" b="1" i="1" dirty="0">
                <a:solidFill>
                  <a:srgbClr val="FFFF00"/>
                </a:solidFill>
              </a:rPr>
              <a:t>even if it isn't the popular thing to do</a:t>
            </a:r>
            <a:r>
              <a:rPr lang="en-US" altLang="en-US" sz="3600" b="1" i="1" dirty="0"/>
              <a:t>. You must correct people and </a:t>
            </a:r>
            <a:r>
              <a:rPr lang="en-US" altLang="en-US" sz="3600" b="1" i="1" u="sng" dirty="0"/>
              <a:t>point out their sins. But also cheer them up</a:t>
            </a:r>
            <a:r>
              <a:rPr lang="en-US" altLang="en-US" sz="3600" b="1" i="1" dirty="0"/>
              <a:t>, and when you instruct them, always be </a:t>
            </a:r>
            <a:r>
              <a:rPr lang="en-US" altLang="en-US" sz="3600" b="1" i="1" u="sng" dirty="0"/>
              <a:t>patient</a:t>
            </a:r>
            <a:r>
              <a:rPr lang="en-US" altLang="en-US" sz="3600" b="1" i="1" dirty="0"/>
              <a:t>.  </a:t>
            </a:r>
          </a:p>
          <a:p>
            <a:pPr>
              <a:lnSpc>
                <a:spcPct val="80000"/>
              </a:lnSpc>
            </a:pPr>
            <a:r>
              <a:rPr lang="en-US" altLang="en-US" sz="3600" b="1" i="1" dirty="0"/>
              <a:t>(3)  The time is coming when people won't listen to good teaching. Instead, </a:t>
            </a:r>
            <a:r>
              <a:rPr lang="en-US" altLang="en-US" sz="3600" b="1" i="1" dirty="0">
                <a:solidFill>
                  <a:srgbClr val="FFFF00"/>
                </a:solidFill>
              </a:rPr>
              <a:t>they will look for teachers who will please them by telling them only what they are itching to hear</a:t>
            </a:r>
            <a:r>
              <a:rPr lang="en-US" altLang="en-US" sz="3600" b="1" i="1" dirty="0"/>
              <a:t>.  (4)  They will turn from the truth and eagerly listen to senseless stories.  </a:t>
            </a:r>
          </a:p>
          <a:p>
            <a:pPr>
              <a:lnSpc>
                <a:spcPct val="80000"/>
              </a:lnSpc>
            </a:pPr>
            <a:r>
              <a:rPr lang="en-US" altLang="en-US" sz="3600" b="1" i="1" dirty="0"/>
              <a:t>(5)  But you must stay calm and be willing to suffer. You must work hard to tell the good news and to do your job well </a:t>
            </a:r>
            <a:r>
              <a:rPr lang="en-US" altLang="en-US" sz="3600" dirty="0"/>
              <a:t>[CEV].</a:t>
            </a:r>
            <a:endParaRPr lang="en-US" altLang="en-US" sz="3200"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0" name="Rectangle 1331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30" name="Rectangle 1332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314" name="Rectangle 2"/>
          <p:cNvSpPr>
            <a:spLocks noGrp="1" noChangeArrowheads="1"/>
          </p:cNvSpPr>
          <p:nvPr>
            <p:ph type="title"/>
          </p:nvPr>
        </p:nvSpPr>
        <p:spPr>
          <a:xfrm>
            <a:off x="958506" y="800392"/>
            <a:ext cx="10264697" cy="1212102"/>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altLang="en-US" sz="4000" dirty="0">
                <a:solidFill>
                  <a:srgbClr val="FFFFFF"/>
                </a:solidFill>
                <a:latin typeface="Arial Black" panose="020B0A04020102020204" pitchFamily="34" charset="0"/>
              </a:rPr>
              <a:t>Consider How “Tough” It Is To </a:t>
            </a:r>
            <a:br>
              <a:rPr lang="en-US" altLang="en-US" sz="4000" dirty="0">
                <a:solidFill>
                  <a:srgbClr val="FFFFFF"/>
                </a:solidFill>
                <a:latin typeface="Arial Black" panose="020B0A04020102020204" pitchFamily="34" charset="0"/>
              </a:rPr>
            </a:br>
            <a:r>
              <a:rPr lang="en-US" altLang="en-US" sz="4000" b="1" i="1" u="sng" dirty="0">
                <a:solidFill>
                  <a:srgbClr val="FFFFFF"/>
                </a:solidFill>
                <a:latin typeface="Arial Black" panose="020B0A04020102020204" pitchFamily="34" charset="0"/>
              </a:rPr>
              <a:t>Deliver</a:t>
            </a:r>
            <a:r>
              <a:rPr lang="en-US" altLang="en-US" sz="4000" dirty="0">
                <a:solidFill>
                  <a:srgbClr val="FFFFFF"/>
                </a:solidFill>
                <a:latin typeface="Arial Black" panose="020B0A04020102020204" pitchFamily="34" charset="0"/>
              </a:rPr>
              <a:t>  Such Message!</a:t>
            </a:r>
          </a:p>
        </p:txBody>
      </p:sp>
      <p:sp>
        <p:nvSpPr>
          <p:cNvPr id="13315" name="Rectangle 3"/>
          <p:cNvSpPr>
            <a:spLocks noGrp="1" noChangeArrowheads="1"/>
          </p:cNvSpPr>
          <p:nvPr>
            <p:ph idx="1"/>
          </p:nvPr>
        </p:nvSpPr>
        <p:spPr>
          <a:xfrm>
            <a:off x="1344900" y="2312522"/>
            <a:ext cx="9708995" cy="4138964"/>
          </a:xfrm>
        </p:spPr>
        <p:txBody>
          <a:bodyPr anchor="ctr">
            <a:normAutofit lnSpcReduction="10000"/>
          </a:bodyPr>
          <a:lstStyle/>
          <a:p>
            <a:r>
              <a:rPr lang="en-US" altLang="en-US" sz="3600" dirty="0">
                <a:solidFill>
                  <a:srgbClr val="FF0000"/>
                </a:solidFill>
              </a:rPr>
              <a:t>“</a:t>
            </a:r>
            <a:r>
              <a:rPr lang="en-US" altLang="en-US" sz="3600" b="1" i="1" dirty="0">
                <a:solidFill>
                  <a:srgbClr val="FF0000"/>
                </a:solidFill>
              </a:rPr>
              <a:t>For out of much </a:t>
            </a:r>
            <a:r>
              <a:rPr lang="en-US" altLang="en-US" sz="3600" b="1" i="1" u="sng" dirty="0">
                <a:solidFill>
                  <a:srgbClr val="FF0000"/>
                </a:solidFill>
              </a:rPr>
              <a:t>affliction</a:t>
            </a:r>
            <a:r>
              <a:rPr lang="en-US" altLang="en-US" sz="3600" b="1" i="1" dirty="0">
                <a:solidFill>
                  <a:srgbClr val="FF0000"/>
                </a:solidFill>
              </a:rPr>
              <a:t> and </a:t>
            </a:r>
            <a:r>
              <a:rPr lang="en-US" altLang="en-US" sz="3600" b="1" i="1" u="sng" dirty="0">
                <a:solidFill>
                  <a:srgbClr val="FF0000"/>
                </a:solidFill>
              </a:rPr>
              <a:t>anguish</a:t>
            </a:r>
            <a:r>
              <a:rPr lang="en-US" altLang="en-US" sz="3600" b="1" i="1" dirty="0">
                <a:solidFill>
                  <a:srgbClr val="FF0000"/>
                </a:solidFill>
              </a:rPr>
              <a:t> of heart I wrote unto you with </a:t>
            </a:r>
            <a:r>
              <a:rPr lang="en-US" altLang="en-US" sz="3600" b="1" i="1" u="sng" dirty="0">
                <a:solidFill>
                  <a:srgbClr val="FF0000"/>
                </a:solidFill>
              </a:rPr>
              <a:t>many tears</a:t>
            </a:r>
            <a:r>
              <a:rPr lang="en-US" altLang="en-US" sz="3600" dirty="0">
                <a:solidFill>
                  <a:srgbClr val="FF0000"/>
                </a:solidFill>
              </a:rPr>
              <a:t> . . .” </a:t>
            </a:r>
            <a:r>
              <a:rPr lang="en-US" altLang="en-US" sz="3600" dirty="0"/>
              <a:t>[2 Cor. 2:4]</a:t>
            </a:r>
          </a:p>
          <a:p>
            <a:pPr lvl="1"/>
            <a:r>
              <a:rPr lang="en-US" altLang="en-US" sz="3600" dirty="0"/>
              <a:t>“</a:t>
            </a:r>
            <a:r>
              <a:rPr lang="en-US" altLang="en-US" sz="3600" i="1" dirty="0"/>
              <a:t>Out of much tribulation and pressure of heart</a:t>
            </a:r>
            <a:r>
              <a:rPr lang="en-US" altLang="en-US" sz="3600" dirty="0"/>
              <a:t>…” </a:t>
            </a:r>
          </a:p>
          <a:p>
            <a:pPr lvl="1"/>
            <a:r>
              <a:rPr lang="en-US" altLang="en-US" sz="3600" dirty="0"/>
              <a:t>Paul </a:t>
            </a:r>
            <a:r>
              <a:rPr lang="en-US" altLang="en-US" sz="3600" b="1" i="1" dirty="0"/>
              <a:t>“repented”</a:t>
            </a:r>
            <a:r>
              <a:rPr lang="en-US" altLang="en-US" sz="3600" dirty="0"/>
              <a:t> at one point of sending the letter!</a:t>
            </a:r>
          </a:p>
          <a:p>
            <a:pPr lvl="1"/>
            <a:r>
              <a:rPr lang="en-US" altLang="en-US" sz="3600" dirty="0"/>
              <a:t>Ought never to read 1 Corinthians without seeing the tear stains! (Do the HARD 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9308" y="228600"/>
            <a:ext cx="12176760" cy="1325563"/>
          </a:xfrm>
        </p:spPr>
        <p:txBody>
          <a:bodyPr/>
          <a:lstStyle/>
          <a:p>
            <a:pPr algn="ctr"/>
            <a:r>
              <a:rPr lang="en-US" altLang="en-US" sz="3200" b="1" dirty="0">
                <a:solidFill>
                  <a:srgbClr val="FF0000"/>
                </a:solidFill>
                <a:latin typeface="Arial Black" panose="020B0A04020102020204" pitchFamily="34" charset="0"/>
              </a:rPr>
              <a:t>#2. GODLY SORROW Is </a:t>
            </a:r>
            <a:r>
              <a:rPr lang="en-US" altLang="en-US" sz="3200" b="1" u="sng" dirty="0">
                <a:solidFill>
                  <a:srgbClr val="FF0000"/>
                </a:solidFill>
                <a:latin typeface="Arial Black" panose="020B0A04020102020204" pitchFamily="34" charset="0"/>
              </a:rPr>
              <a:t>Different</a:t>
            </a:r>
            <a:r>
              <a:rPr lang="en-US" altLang="en-US" sz="3200" b="1" dirty="0">
                <a:solidFill>
                  <a:srgbClr val="FF0000"/>
                </a:solidFill>
                <a:latin typeface="Arial Black" panose="020B0A04020102020204" pitchFamily="34" charset="0"/>
              </a:rPr>
              <a:t> From</a:t>
            </a:r>
            <a:r>
              <a:rPr lang="en-US" altLang="en-US" sz="3200" b="1" i="1" dirty="0">
                <a:solidFill>
                  <a:srgbClr val="FF0000"/>
                </a:solidFill>
                <a:latin typeface="Arial Black" panose="020B0A04020102020204" pitchFamily="34" charset="0"/>
              </a:rPr>
              <a:t> </a:t>
            </a:r>
            <a:br>
              <a:rPr lang="en-US" altLang="en-US" sz="3200" b="1" i="1" dirty="0">
                <a:solidFill>
                  <a:srgbClr val="FF0000"/>
                </a:solidFill>
                <a:latin typeface="Arial Black" panose="020B0A04020102020204" pitchFamily="34" charset="0"/>
              </a:rPr>
            </a:br>
            <a:r>
              <a:rPr lang="en-US" altLang="en-US" sz="3200" b="1" i="1" dirty="0">
                <a:solidFill>
                  <a:srgbClr val="FF0000"/>
                </a:solidFill>
                <a:latin typeface="Arial Black" panose="020B0A04020102020204" pitchFamily="34" charset="0"/>
              </a:rPr>
              <a:t>“Sorrow Of World”</a:t>
            </a:r>
          </a:p>
        </p:txBody>
      </p:sp>
      <p:sp>
        <p:nvSpPr>
          <p:cNvPr id="16387" name="Rectangle 3"/>
          <p:cNvSpPr>
            <a:spLocks noGrp="1" noChangeArrowheads="1"/>
          </p:cNvSpPr>
          <p:nvPr>
            <p:ph idx="1"/>
          </p:nvPr>
        </p:nvSpPr>
        <p:spPr>
          <a:xfrm>
            <a:off x="419100" y="1447800"/>
            <a:ext cx="11353800" cy="5029200"/>
          </a:xfrm>
          <a:ln w="76200" cmpd="tri">
            <a:solidFill>
              <a:schemeClr val="tx1"/>
            </a:solidFill>
            <a:miter lim="800000"/>
            <a:headEnd/>
            <a:tailEnd/>
          </a:ln>
        </p:spPr>
        <p:txBody>
          <a:bodyPr/>
          <a:lstStyle/>
          <a:p>
            <a:pPr>
              <a:lnSpc>
                <a:spcPct val="90000"/>
              </a:lnSpc>
            </a:pPr>
            <a:r>
              <a:rPr lang="en-US" altLang="en-US" sz="3600" dirty="0"/>
              <a:t>See </a:t>
            </a:r>
            <a:r>
              <a:rPr lang="en-US" altLang="en-US" sz="3600" b="1" dirty="0"/>
              <a:t>2 Corinthians 7:10.</a:t>
            </a:r>
          </a:p>
          <a:p>
            <a:pPr>
              <a:lnSpc>
                <a:spcPct val="90000"/>
              </a:lnSpc>
            </a:pPr>
            <a:r>
              <a:rPr lang="en-US" altLang="en-US" sz="3600" dirty="0"/>
              <a:t>There IS a </a:t>
            </a:r>
            <a:r>
              <a:rPr lang="en-US" altLang="en-US" sz="3600" b="1" i="1" dirty="0"/>
              <a:t>“SORROW”</a:t>
            </a:r>
            <a:r>
              <a:rPr lang="en-US" altLang="en-US" sz="3600" dirty="0"/>
              <a:t> that </a:t>
            </a:r>
            <a:r>
              <a:rPr lang="en-US" altLang="en-US" sz="3600" b="1" i="1" dirty="0"/>
              <a:t>IMPENITENT</a:t>
            </a:r>
            <a:r>
              <a:rPr lang="en-US" altLang="en-US" sz="3600" dirty="0"/>
              <a:t> know!</a:t>
            </a:r>
          </a:p>
          <a:p>
            <a:pPr lvl="1">
              <a:lnSpc>
                <a:spcPct val="90000"/>
              </a:lnSpc>
            </a:pPr>
            <a:r>
              <a:rPr lang="en-US" altLang="en-US" sz="4000" b="1" i="1" dirty="0">
                <a:solidFill>
                  <a:srgbClr val="FF0000"/>
                </a:solidFill>
              </a:rPr>
              <a:t>Sorry I got caught.</a:t>
            </a:r>
          </a:p>
          <a:p>
            <a:pPr lvl="1">
              <a:lnSpc>
                <a:spcPct val="90000"/>
              </a:lnSpc>
            </a:pPr>
            <a:r>
              <a:rPr lang="en-US" altLang="en-US" sz="4000" b="1" i="1" dirty="0">
                <a:solidFill>
                  <a:srgbClr val="FF0000"/>
                </a:solidFill>
              </a:rPr>
              <a:t>Sorry for embarrassment I am suffering.</a:t>
            </a:r>
          </a:p>
          <a:p>
            <a:pPr lvl="1">
              <a:lnSpc>
                <a:spcPct val="90000"/>
              </a:lnSpc>
            </a:pPr>
            <a:r>
              <a:rPr lang="en-US" altLang="en-US" sz="4000" b="1" i="1" dirty="0">
                <a:solidFill>
                  <a:srgbClr val="FF0000"/>
                </a:solidFill>
              </a:rPr>
              <a:t>Sorry I will have to pay a penalty.</a:t>
            </a:r>
          </a:p>
          <a:p>
            <a:pPr>
              <a:lnSpc>
                <a:spcPct val="90000"/>
              </a:lnSpc>
            </a:pPr>
            <a:r>
              <a:rPr lang="en-US" altLang="en-US" sz="3600" dirty="0"/>
              <a:t>Such sorrow makes </a:t>
            </a:r>
            <a:r>
              <a:rPr lang="en-US" altLang="en-US" sz="3600" b="1" u="sng" dirty="0"/>
              <a:t>nothing better</a:t>
            </a:r>
            <a:r>
              <a:rPr lang="en-US" altLang="en-US" sz="3600" dirty="0"/>
              <a:t>.  Leads to bitterness, self-destruction.</a:t>
            </a:r>
          </a:p>
          <a:p>
            <a:pPr>
              <a:lnSpc>
                <a:spcPct val="90000"/>
              </a:lnSpc>
            </a:pPr>
            <a:r>
              <a:rPr lang="en-US" altLang="en-US" sz="3600" dirty="0"/>
              <a:t>Selfish sorrow does </a:t>
            </a:r>
            <a:r>
              <a:rPr lang="en-US" altLang="en-US" sz="3600" b="1" i="1" dirty="0"/>
              <a:t>not properly consider </a:t>
            </a:r>
            <a:r>
              <a:rPr lang="en-US" altLang="en-US" sz="3600" b="1" i="1" u="sng" dirty="0"/>
              <a:t>GOD</a:t>
            </a:r>
            <a:r>
              <a:rPr lang="en-US" altLang="en-US" sz="3600" b="1" i="1" dirty="0"/>
              <a:t>!</a:t>
            </a:r>
            <a:endParaRPr lang="en-US" altLang="en-U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xEl>
                                              <p:pRg st="2" end="2"/>
                                            </p:txEl>
                                          </p:spTgt>
                                        </p:tgtEl>
                                        <p:attrNameLst>
                                          <p:attrName>style.visibility</p:attrName>
                                        </p:attrNameLst>
                                      </p:cBhvr>
                                      <p:to>
                                        <p:strVal val="visible"/>
                                      </p:to>
                                    </p:set>
                                    <p:animEffect transition="in" filter="fade">
                                      <p:cBhvr>
                                        <p:cTn id="10" dur="500"/>
                                        <p:tgtEl>
                                          <p:spTgt spid="1638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animEffect transition="in" filter="fade">
                                      <p:cBhvr>
                                        <p:cTn id="13" dur="500"/>
                                        <p:tgtEl>
                                          <p:spTgt spid="1638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387">
                                            <p:txEl>
                                              <p:pRg st="4" end="4"/>
                                            </p:txEl>
                                          </p:spTgt>
                                        </p:tgtEl>
                                        <p:attrNameLst>
                                          <p:attrName>style.visibility</p:attrName>
                                        </p:attrNameLst>
                                      </p:cBhvr>
                                      <p:to>
                                        <p:strVal val="visible"/>
                                      </p:to>
                                    </p:set>
                                    <p:animEffect transition="in" filter="fade">
                                      <p:cBhvr>
                                        <p:cTn id="16" dur="500"/>
                                        <p:tgtEl>
                                          <p:spTgt spid="1638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animEffect transition="in" filter="fade">
                                      <p:cBhvr>
                                        <p:cTn id="19" dur="500"/>
                                        <p:tgtEl>
                                          <p:spTgt spid="16387">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Effect transition="in" filter="fade">
                                      <p:cBhvr>
                                        <p:cTn id="22"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4" name="Rectangle 19463">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6"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68"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70" name="Freeform: Shape 19469">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458" name="Rectangle 2"/>
          <p:cNvSpPr>
            <a:spLocks noGrp="1" noChangeArrowheads="1"/>
          </p:cNvSpPr>
          <p:nvPr>
            <p:ph type="title"/>
          </p:nvPr>
        </p:nvSpPr>
        <p:spPr>
          <a:xfrm>
            <a:off x="934872" y="982272"/>
            <a:ext cx="3388419" cy="4560970"/>
          </a:xfrm>
        </p:spPr>
        <p:txBody>
          <a:bodyPr>
            <a:normAutofit/>
          </a:bodyPr>
          <a:lstStyle/>
          <a:p>
            <a:r>
              <a:rPr lang="en-US" altLang="en-US" sz="4000" b="1" i="1">
                <a:solidFill>
                  <a:srgbClr val="FFFFFF"/>
                </a:solidFill>
                <a:latin typeface="+mn-lt"/>
              </a:rPr>
              <a:t>PSALM 51:1-4</a:t>
            </a:r>
          </a:p>
        </p:txBody>
      </p:sp>
      <p:sp>
        <p:nvSpPr>
          <p:cNvPr id="19472"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459" name="Rectangle 3"/>
          <p:cNvSpPr>
            <a:spLocks noGrp="1" noChangeArrowheads="1"/>
          </p:cNvSpPr>
          <p:nvPr>
            <p:ph idx="1"/>
          </p:nvPr>
        </p:nvSpPr>
        <p:spPr>
          <a:xfrm>
            <a:off x="5221862" y="1352302"/>
            <a:ext cx="5948831" cy="5259477"/>
          </a:xfrm>
          <a:solidFill>
            <a:schemeClr val="accent1">
              <a:lumMod val="50000"/>
            </a:schemeClr>
          </a:solidFill>
        </p:spPr>
        <p:txBody>
          <a:bodyPr anchor="ctr">
            <a:normAutofit/>
          </a:bodyPr>
          <a:lstStyle/>
          <a:p>
            <a:r>
              <a:rPr lang="en-US" altLang="en-US" sz="2400" b="1" dirty="0">
                <a:solidFill>
                  <a:srgbClr val="FEFFFF"/>
                </a:solidFill>
              </a:rPr>
              <a:t>1      Have mercy upon me, O God, according to thy loving-kindness: according unto the multitude of thy tender mercies blot out my transgressions.</a:t>
            </a:r>
          </a:p>
          <a:p>
            <a:r>
              <a:rPr lang="en-US" altLang="en-US" sz="2400" b="1" dirty="0">
                <a:solidFill>
                  <a:srgbClr val="FEFFFF"/>
                </a:solidFill>
              </a:rPr>
              <a:t> 2    Wash me thoroughly from mine iniquity, and cleanse me from my sin.</a:t>
            </a:r>
          </a:p>
          <a:p>
            <a:r>
              <a:rPr lang="en-US" altLang="en-US" sz="2400" b="1" dirty="0">
                <a:solidFill>
                  <a:srgbClr val="FEFFFF"/>
                </a:solidFill>
              </a:rPr>
              <a:t> 3    For I acknowledge my transgressions: and my sin </a:t>
            </a:r>
            <a:r>
              <a:rPr lang="en-US" altLang="en-US" sz="2400" b="1" i="1" dirty="0">
                <a:solidFill>
                  <a:srgbClr val="FEFFFF"/>
                </a:solidFill>
              </a:rPr>
              <a:t>is</a:t>
            </a:r>
            <a:r>
              <a:rPr lang="en-US" altLang="en-US" sz="2400" b="1" dirty="0">
                <a:solidFill>
                  <a:srgbClr val="FEFFFF"/>
                </a:solidFill>
              </a:rPr>
              <a:t> ever before me.</a:t>
            </a:r>
          </a:p>
          <a:p>
            <a:r>
              <a:rPr lang="en-US" altLang="en-US" sz="2400" b="1" dirty="0">
                <a:solidFill>
                  <a:srgbClr val="FEFFFF"/>
                </a:solidFill>
              </a:rPr>
              <a:t> 4    </a:t>
            </a:r>
            <a:r>
              <a:rPr lang="en-US" altLang="en-US" sz="2400" b="1" u="sng" dirty="0">
                <a:solidFill>
                  <a:srgbClr val="FFFF00"/>
                </a:solidFill>
              </a:rPr>
              <a:t>Against  thee, thee only, have I sinned</a:t>
            </a:r>
            <a:r>
              <a:rPr lang="en-US" altLang="en-US" sz="2400" b="1" dirty="0">
                <a:solidFill>
                  <a:srgbClr val="FFFF00"/>
                </a:solidFill>
              </a:rPr>
              <a:t>, </a:t>
            </a:r>
            <a:r>
              <a:rPr lang="en-US" altLang="en-US" sz="2400" b="1" dirty="0">
                <a:solidFill>
                  <a:srgbClr val="FEFFFF"/>
                </a:solidFill>
              </a:rPr>
              <a:t>and done </a:t>
            </a:r>
            <a:r>
              <a:rPr lang="en-US" altLang="en-US" sz="2400" b="1" i="1" dirty="0">
                <a:solidFill>
                  <a:srgbClr val="FEFFFF"/>
                </a:solidFill>
              </a:rPr>
              <a:t>this</a:t>
            </a:r>
            <a:r>
              <a:rPr lang="en-US" altLang="en-US" sz="2400" b="1" dirty="0">
                <a:solidFill>
                  <a:srgbClr val="FEFFFF"/>
                </a:solidFill>
              </a:rPr>
              <a:t> evil in thy sight: that thou </a:t>
            </a:r>
            <a:r>
              <a:rPr lang="en-US" altLang="en-US" sz="2400" b="1" dirty="0" err="1">
                <a:solidFill>
                  <a:srgbClr val="FEFFFF"/>
                </a:solidFill>
              </a:rPr>
              <a:t>mightest</a:t>
            </a:r>
            <a:r>
              <a:rPr lang="en-US" altLang="en-US" sz="2400" b="1" dirty="0">
                <a:solidFill>
                  <a:srgbClr val="FEFFFF"/>
                </a:solidFill>
              </a:rPr>
              <a:t> be justified when thou </a:t>
            </a:r>
            <a:r>
              <a:rPr lang="en-US" altLang="en-US" sz="2400" b="1" dirty="0" err="1">
                <a:solidFill>
                  <a:srgbClr val="FEFFFF"/>
                </a:solidFill>
              </a:rPr>
              <a:t>speakest</a:t>
            </a:r>
            <a:r>
              <a:rPr lang="en-US" altLang="en-US" sz="2400" b="1" dirty="0">
                <a:solidFill>
                  <a:srgbClr val="FEFFFF"/>
                </a:solidFill>
              </a:rPr>
              <a:t>, </a:t>
            </a:r>
            <a:r>
              <a:rPr lang="en-US" altLang="en-US" sz="2400" b="1" i="1" dirty="0">
                <a:solidFill>
                  <a:srgbClr val="FEFFFF"/>
                </a:solidFill>
              </a:rPr>
              <a:t>and</a:t>
            </a:r>
            <a:r>
              <a:rPr lang="en-US" altLang="en-US" sz="2400" b="1" dirty="0">
                <a:solidFill>
                  <a:srgbClr val="FEFFFF"/>
                </a:solidFill>
              </a:rPr>
              <a:t> be clear when thou </a:t>
            </a:r>
            <a:r>
              <a:rPr lang="en-US" altLang="en-US" sz="2400" b="1" dirty="0" err="1">
                <a:solidFill>
                  <a:srgbClr val="FEFFFF"/>
                </a:solidFill>
              </a:rPr>
              <a:t>judgest</a:t>
            </a:r>
            <a:r>
              <a:rPr lang="en-US" altLang="en-US" sz="2400" b="1" dirty="0">
                <a:solidFill>
                  <a:srgbClr val="FEFFFF"/>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722" y="1"/>
            <a:ext cx="12180277" cy="1143000"/>
          </a:xfrm>
        </p:spPr>
        <p:txBody>
          <a:bodyPr>
            <a:normAutofit/>
          </a:bodyPr>
          <a:lstStyle/>
          <a:p>
            <a:pPr algn="ctr"/>
            <a:r>
              <a:rPr lang="en-US" altLang="en-US" sz="4000" dirty="0">
                <a:solidFill>
                  <a:srgbClr val="FF0000"/>
                </a:solidFill>
                <a:latin typeface="Arial Black" panose="020B0A04020102020204" pitchFamily="34" charset="0"/>
              </a:rPr>
              <a:t>#3. GODLY SORROW Demands </a:t>
            </a:r>
            <a:r>
              <a:rPr lang="en-US" altLang="en-US" sz="4000" b="1" i="1" u="sng" dirty="0">
                <a:solidFill>
                  <a:srgbClr val="FF0000"/>
                </a:solidFill>
                <a:latin typeface="Arial Black" pitchFamily="34" charset="0"/>
              </a:rPr>
              <a:t>Change</a:t>
            </a:r>
            <a:r>
              <a:rPr lang="en-US" altLang="en-US" sz="4000" i="1" u="sng" dirty="0">
                <a:solidFill>
                  <a:srgbClr val="FF0000"/>
                </a:solidFill>
                <a:latin typeface="Arial Black" pitchFamily="34" charset="0"/>
              </a:rPr>
              <a:t>!</a:t>
            </a:r>
          </a:p>
        </p:txBody>
      </p:sp>
      <p:sp>
        <p:nvSpPr>
          <p:cNvPr id="17411" name="Rectangle 3"/>
          <p:cNvSpPr>
            <a:spLocks noGrp="1" noChangeArrowheads="1"/>
          </p:cNvSpPr>
          <p:nvPr>
            <p:ph idx="1"/>
          </p:nvPr>
        </p:nvSpPr>
        <p:spPr>
          <a:xfrm>
            <a:off x="266700" y="1174654"/>
            <a:ext cx="11658600" cy="5410199"/>
          </a:xfrm>
          <a:ln w="76200" cmpd="tri">
            <a:solidFill>
              <a:schemeClr val="tx1"/>
            </a:solidFill>
            <a:miter lim="800000"/>
            <a:headEnd/>
            <a:tailEnd/>
          </a:ln>
        </p:spPr>
        <p:txBody>
          <a:bodyPr>
            <a:normAutofit/>
          </a:bodyPr>
          <a:lstStyle/>
          <a:p>
            <a:r>
              <a:rPr lang="en-US" altLang="en-US" sz="4000" b="1" dirty="0"/>
              <a:t>See </a:t>
            </a:r>
            <a:r>
              <a:rPr lang="en-US" altLang="en-US" sz="4000" b="1" u="sng" dirty="0"/>
              <a:t>2 Corinthians 7:11</a:t>
            </a:r>
          </a:p>
          <a:p>
            <a:pPr lvl="1" algn="ctr"/>
            <a:r>
              <a:rPr lang="en-US" altLang="en-US" sz="3600" b="1" i="1" dirty="0">
                <a:solidFill>
                  <a:srgbClr val="FF0000"/>
                </a:solidFill>
              </a:rPr>
              <a:t>“What Carefulness!”</a:t>
            </a:r>
          </a:p>
          <a:p>
            <a:pPr lvl="1" algn="ctr"/>
            <a:r>
              <a:rPr lang="en-US" altLang="en-US" sz="3600" b="1" i="1" dirty="0">
                <a:solidFill>
                  <a:srgbClr val="FF0000"/>
                </a:solidFill>
              </a:rPr>
              <a:t>“What Clearing Of Yourselves!”</a:t>
            </a:r>
          </a:p>
          <a:p>
            <a:pPr lvl="1" algn="ctr"/>
            <a:r>
              <a:rPr lang="en-US" altLang="en-US" sz="3600" b="1" i="1" dirty="0">
                <a:solidFill>
                  <a:srgbClr val="FF0000"/>
                </a:solidFill>
              </a:rPr>
              <a:t>“What Indignation!”</a:t>
            </a:r>
          </a:p>
          <a:p>
            <a:pPr lvl="1" algn="ctr"/>
            <a:r>
              <a:rPr lang="en-US" altLang="en-US" sz="3600" b="1" i="1" dirty="0">
                <a:solidFill>
                  <a:srgbClr val="FF0000"/>
                </a:solidFill>
              </a:rPr>
              <a:t>“What Fear!”</a:t>
            </a:r>
          </a:p>
          <a:p>
            <a:pPr lvl="1" algn="ctr"/>
            <a:r>
              <a:rPr lang="en-US" altLang="en-US" sz="3600" b="1" i="1" dirty="0">
                <a:solidFill>
                  <a:srgbClr val="FF0000"/>
                </a:solidFill>
              </a:rPr>
              <a:t>“What Vehement Desire!”</a:t>
            </a:r>
          </a:p>
          <a:p>
            <a:pPr lvl="1" algn="ctr"/>
            <a:r>
              <a:rPr lang="en-US" altLang="en-US" sz="3600" b="1" i="1" dirty="0">
                <a:solidFill>
                  <a:srgbClr val="FF0000"/>
                </a:solidFill>
              </a:rPr>
              <a:t>“What Zeal!”</a:t>
            </a:r>
          </a:p>
          <a:p>
            <a:pPr lvl="1" algn="ctr"/>
            <a:r>
              <a:rPr lang="en-US" altLang="en-US" sz="3600" b="1" i="1" dirty="0">
                <a:solidFill>
                  <a:srgbClr val="FF0000"/>
                </a:solidFill>
              </a:rPr>
              <a:t>“What Revenge!”</a:t>
            </a:r>
          </a:p>
          <a:p>
            <a:r>
              <a:rPr lang="en-US" altLang="en-US" sz="4000" b="1" dirty="0"/>
              <a:t>Do we display </a:t>
            </a:r>
            <a:r>
              <a:rPr lang="en-US" altLang="en-US" sz="4000" b="1" i="1" u="sng" dirty="0"/>
              <a:t>FRUITS</a:t>
            </a:r>
            <a:r>
              <a:rPr lang="en-US" altLang="en-US" sz="4000" b="1" dirty="0"/>
              <a:t> of GODLY SORROW?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500"/>
                                        <p:tgtEl>
                                          <p:spTgt spid="17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fade">
                                      <p:cBhvr>
                                        <p:cTn id="17" dur="500"/>
                                        <p:tgtEl>
                                          <p:spTgt spid="174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fade">
                                      <p:cBhvr>
                                        <p:cTn id="22" dur="500"/>
                                        <p:tgtEl>
                                          <p:spTgt spid="174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fade">
                                      <p:cBhvr>
                                        <p:cTn id="27" dur="500"/>
                                        <p:tgtEl>
                                          <p:spTgt spid="174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11">
                                            <p:txEl>
                                              <p:pRg st="6" end="6"/>
                                            </p:txEl>
                                          </p:spTgt>
                                        </p:tgtEl>
                                        <p:attrNameLst>
                                          <p:attrName>style.visibility</p:attrName>
                                        </p:attrNameLst>
                                      </p:cBhvr>
                                      <p:to>
                                        <p:strVal val="visible"/>
                                      </p:to>
                                    </p:set>
                                    <p:animEffect transition="in" filter="fade">
                                      <p:cBhvr>
                                        <p:cTn id="32" dur="500"/>
                                        <p:tgtEl>
                                          <p:spTgt spid="174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411">
                                            <p:txEl>
                                              <p:pRg st="7" end="7"/>
                                            </p:txEl>
                                          </p:spTgt>
                                        </p:tgtEl>
                                        <p:attrNameLst>
                                          <p:attrName>style.visibility</p:attrName>
                                        </p:attrNameLst>
                                      </p:cBhvr>
                                      <p:to>
                                        <p:strVal val="visible"/>
                                      </p:to>
                                    </p:set>
                                    <p:animEffect transition="in" filter="fade">
                                      <p:cBhvr>
                                        <p:cTn id="37" dur="500"/>
                                        <p:tgtEl>
                                          <p:spTgt spid="1741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411">
                                            <p:txEl>
                                              <p:pRg st="8" end="8"/>
                                            </p:txEl>
                                          </p:spTgt>
                                        </p:tgtEl>
                                        <p:attrNameLst>
                                          <p:attrName>style.visibility</p:attrName>
                                        </p:attrNameLst>
                                      </p:cBhvr>
                                      <p:to>
                                        <p:strVal val="visible"/>
                                      </p:to>
                                    </p:set>
                                    <p:animEffect transition="in" filter="fade">
                                      <p:cBhvr>
                                        <p:cTn id="42" dur="5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65125"/>
            <a:ext cx="12192000" cy="1325563"/>
          </a:xfrm>
        </p:spPr>
        <p:txBody>
          <a:bodyPr>
            <a:normAutofit/>
          </a:bodyPr>
          <a:lstStyle/>
          <a:p>
            <a:pPr algn="ctr"/>
            <a:r>
              <a:rPr lang="en-US" altLang="en-US" sz="3600" dirty="0">
                <a:solidFill>
                  <a:srgbClr val="FF0000"/>
                </a:solidFill>
                <a:latin typeface="Arial Black" panose="020B0A04020102020204" pitchFamily="34" charset="0"/>
              </a:rPr>
              <a:t>#4. </a:t>
            </a:r>
            <a:r>
              <a:rPr lang="en-US" altLang="en-US" sz="3600" b="1" dirty="0">
                <a:solidFill>
                  <a:srgbClr val="FF0000"/>
                </a:solidFill>
                <a:latin typeface="Arial Black" panose="020B0A04020102020204" pitchFamily="34" charset="0"/>
              </a:rPr>
              <a:t>Repentance Ought To Be Followed By </a:t>
            </a:r>
            <a:r>
              <a:rPr lang="en-US" altLang="en-US" sz="3600" b="1" i="1" u="sng" dirty="0">
                <a:solidFill>
                  <a:srgbClr val="FF0000"/>
                </a:solidFill>
                <a:latin typeface="Arial Black" panose="020B0A04020102020204" pitchFamily="34" charset="0"/>
              </a:rPr>
              <a:t>FORGIVENESS!</a:t>
            </a:r>
          </a:p>
        </p:txBody>
      </p:sp>
      <p:sp>
        <p:nvSpPr>
          <p:cNvPr id="18435" name="Rectangle 3"/>
          <p:cNvSpPr>
            <a:spLocks noGrp="1" noChangeArrowheads="1"/>
          </p:cNvSpPr>
          <p:nvPr>
            <p:ph idx="1"/>
          </p:nvPr>
        </p:nvSpPr>
        <p:spPr>
          <a:xfrm>
            <a:off x="381000" y="1905000"/>
            <a:ext cx="11430000" cy="4495800"/>
          </a:xfrm>
          <a:ln w="76200" cmpd="tri">
            <a:solidFill>
              <a:schemeClr val="tx1"/>
            </a:solidFill>
            <a:miter lim="800000"/>
            <a:headEnd/>
            <a:tailEnd/>
          </a:ln>
        </p:spPr>
        <p:txBody>
          <a:bodyPr>
            <a:normAutofit/>
          </a:bodyPr>
          <a:lstStyle/>
          <a:p>
            <a:r>
              <a:rPr lang="en-US" altLang="en-US" sz="4800" dirty="0"/>
              <a:t>See </a:t>
            </a:r>
            <a:r>
              <a:rPr lang="en-US" altLang="en-US" sz="4800" b="1" i="1" dirty="0"/>
              <a:t>2 Corinthians 2:6-11.</a:t>
            </a:r>
          </a:p>
          <a:p>
            <a:r>
              <a:rPr lang="en-US" altLang="en-US" sz="4800" dirty="0"/>
              <a:t>When one has shown fruit of repentance, it is a great discouragement to continue to hold them guilty.</a:t>
            </a:r>
          </a:p>
          <a:p>
            <a:r>
              <a:rPr lang="en-US" altLang="en-US" sz="4800" dirty="0"/>
              <a:t>No man ought to think himself more scrupulous than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32825"/>
            <a:ext cx="10515600" cy="1099625"/>
          </a:xfrm>
        </p:spPr>
        <p:txBody>
          <a:bodyPr/>
          <a:lstStyle/>
          <a:p>
            <a:r>
              <a:rPr lang="en-US" altLang="en-US" sz="4600" b="1" i="1" dirty="0">
                <a:solidFill>
                  <a:srgbClr val="FF0000"/>
                </a:solidFill>
                <a:latin typeface="Futura Md BT" pitchFamily="34" charset="0"/>
              </a:rPr>
              <a:t>James 4:6-10</a:t>
            </a:r>
          </a:p>
        </p:txBody>
      </p:sp>
      <p:sp>
        <p:nvSpPr>
          <p:cNvPr id="22531" name="Rectangle 3"/>
          <p:cNvSpPr>
            <a:spLocks noGrp="1" noChangeArrowheads="1"/>
          </p:cNvSpPr>
          <p:nvPr>
            <p:ph idx="1"/>
          </p:nvPr>
        </p:nvSpPr>
        <p:spPr>
          <a:xfrm>
            <a:off x="0" y="1066800"/>
            <a:ext cx="12177932" cy="5791200"/>
          </a:xfrm>
          <a:solidFill>
            <a:schemeClr val="accent1">
              <a:lumMod val="50000"/>
            </a:schemeClr>
          </a:solidFill>
        </p:spPr>
        <p:txBody>
          <a:bodyPr>
            <a:noAutofit/>
          </a:bodyPr>
          <a:lstStyle/>
          <a:p>
            <a:r>
              <a:rPr lang="en-US" altLang="en-US" sz="3600" b="1" dirty="0">
                <a:solidFill>
                  <a:schemeClr val="bg1"/>
                </a:solidFill>
              </a:rPr>
              <a:t>... </a:t>
            </a:r>
            <a:r>
              <a:rPr lang="en-US" altLang="en-US" sz="3600" b="1" dirty="0">
                <a:solidFill>
                  <a:srgbClr val="FFFF00"/>
                </a:solidFill>
              </a:rPr>
              <a:t>God </a:t>
            </a:r>
            <a:r>
              <a:rPr lang="en-US" altLang="en-US" sz="3600" b="1" dirty="0" err="1">
                <a:solidFill>
                  <a:srgbClr val="FFFF00"/>
                </a:solidFill>
              </a:rPr>
              <a:t>resisteth</a:t>
            </a:r>
            <a:r>
              <a:rPr lang="en-US" altLang="en-US" sz="3600" b="1" dirty="0">
                <a:solidFill>
                  <a:srgbClr val="FFFF00"/>
                </a:solidFill>
              </a:rPr>
              <a:t> the proud</a:t>
            </a:r>
            <a:r>
              <a:rPr lang="en-US" altLang="en-US" sz="3600" b="1" dirty="0">
                <a:solidFill>
                  <a:schemeClr val="bg1"/>
                </a:solidFill>
              </a:rPr>
              <a:t>, but giveth grace unto the humble.  </a:t>
            </a:r>
          </a:p>
          <a:p>
            <a:r>
              <a:rPr lang="en-US" altLang="en-US" sz="3600" b="1" dirty="0">
                <a:solidFill>
                  <a:schemeClr val="bg1"/>
                </a:solidFill>
              </a:rPr>
              <a:t>(7)  </a:t>
            </a:r>
            <a:r>
              <a:rPr lang="en-US" altLang="en-US" sz="3600" b="1" dirty="0">
                <a:solidFill>
                  <a:srgbClr val="FFFF00"/>
                </a:solidFill>
              </a:rPr>
              <a:t>Submit</a:t>
            </a:r>
            <a:r>
              <a:rPr lang="en-US" altLang="en-US" sz="3600" b="1" dirty="0">
                <a:solidFill>
                  <a:schemeClr val="bg1"/>
                </a:solidFill>
              </a:rPr>
              <a:t> yourselves therefore to God. </a:t>
            </a:r>
            <a:r>
              <a:rPr lang="en-US" altLang="en-US" sz="3600" b="1" dirty="0">
                <a:solidFill>
                  <a:srgbClr val="FFFF00"/>
                </a:solidFill>
              </a:rPr>
              <a:t>Resist</a:t>
            </a:r>
            <a:r>
              <a:rPr lang="en-US" altLang="en-US" sz="3600" b="1" dirty="0">
                <a:solidFill>
                  <a:schemeClr val="bg1"/>
                </a:solidFill>
              </a:rPr>
              <a:t> the devil, and he will flee from you.  </a:t>
            </a:r>
          </a:p>
          <a:p>
            <a:r>
              <a:rPr lang="en-US" altLang="en-US" sz="3600" b="1" dirty="0">
                <a:solidFill>
                  <a:schemeClr val="bg1"/>
                </a:solidFill>
              </a:rPr>
              <a:t>(8)  </a:t>
            </a:r>
            <a:r>
              <a:rPr lang="en-US" altLang="en-US" sz="3600" b="1" dirty="0">
                <a:solidFill>
                  <a:srgbClr val="FFFF00"/>
                </a:solidFill>
              </a:rPr>
              <a:t>Draw nigh to God</a:t>
            </a:r>
            <a:r>
              <a:rPr lang="en-US" altLang="en-US" sz="3600" b="1" dirty="0">
                <a:solidFill>
                  <a:schemeClr val="bg1"/>
                </a:solidFill>
              </a:rPr>
              <a:t>, and he will draw nigh to you. </a:t>
            </a:r>
            <a:r>
              <a:rPr lang="en-US" altLang="en-US" sz="3600" b="1" dirty="0">
                <a:solidFill>
                  <a:srgbClr val="FFFF00"/>
                </a:solidFill>
              </a:rPr>
              <a:t>Cleanse your hands</a:t>
            </a:r>
            <a:r>
              <a:rPr lang="en-US" altLang="en-US" sz="3600" b="1" dirty="0">
                <a:solidFill>
                  <a:schemeClr val="bg1"/>
                </a:solidFill>
              </a:rPr>
              <a:t>, ye sinners; and </a:t>
            </a:r>
            <a:r>
              <a:rPr lang="en-US" altLang="en-US" sz="3600" b="1" dirty="0">
                <a:solidFill>
                  <a:srgbClr val="FFFF00"/>
                </a:solidFill>
              </a:rPr>
              <a:t>purify</a:t>
            </a:r>
            <a:r>
              <a:rPr lang="en-US" altLang="en-US" sz="3600" b="1" dirty="0">
                <a:solidFill>
                  <a:schemeClr val="bg1"/>
                </a:solidFill>
              </a:rPr>
              <a:t> your hearts, ye double minded.  </a:t>
            </a:r>
          </a:p>
          <a:p>
            <a:r>
              <a:rPr lang="en-US" altLang="en-US" sz="3600" b="1" dirty="0">
                <a:solidFill>
                  <a:schemeClr val="bg1"/>
                </a:solidFill>
              </a:rPr>
              <a:t>(9)  </a:t>
            </a:r>
            <a:r>
              <a:rPr lang="en-US" altLang="en-US" sz="3600" b="1" dirty="0">
                <a:solidFill>
                  <a:srgbClr val="FFFF00"/>
                </a:solidFill>
              </a:rPr>
              <a:t>Be afflicted, and mourn, and weep</a:t>
            </a:r>
            <a:r>
              <a:rPr lang="en-US" altLang="en-US" sz="3600" b="1" dirty="0">
                <a:solidFill>
                  <a:schemeClr val="bg1"/>
                </a:solidFill>
              </a:rPr>
              <a:t>: let your laughter be turned to mourning, and your joy to heaviness.  </a:t>
            </a:r>
          </a:p>
          <a:p>
            <a:r>
              <a:rPr lang="en-US" altLang="en-US" sz="3600" b="1" dirty="0">
                <a:solidFill>
                  <a:schemeClr val="bg1"/>
                </a:solidFill>
              </a:rPr>
              <a:t>(10)  </a:t>
            </a:r>
            <a:r>
              <a:rPr lang="en-US" altLang="en-US" sz="3600" b="1" dirty="0">
                <a:solidFill>
                  <a:srgbClr val="FFFF00"/>
                </a:solidFill>
              </a:rPr>
              <a:t>Humble yourselves in the sight of the Lord, and he shall lift you 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500"/>
                                        <p:tgtEl>
                                          <p:spTgt spid="22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fade">
                                      <p:cBhvr>
                                        <p:cTn id="17" dur="500"/>
                                        <p:tgtEl>
                                          <p:spTgt spid="22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fade">
                                      <p:cBhvr>
                                        <p:cTn id="22"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7176" name="Rectangle 717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8" name="Freeform: Shape 717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xfrm>
            <a:off x="686834" y="1153572"/>
            <a:ext cx="3200400" cy="4461163"/>
          </a:xfrm>
        </p:spPr>
        <p:txBody>
          <a:bodyPr>
            <a:normAutofit/>
          </a:bodyPr>
          <a:lstStyle/>
          <a:p>
            <a:r>
              <a:rPr lang="en-US" altLang="en-US">
                <a:solidFill>
                  <a:srgbClr val="FFFFFF"/>
                </a:solidFill>
                <a:latin typeface="Futura Md BT" pitchFamily="34" charset="0"/>
              </a:rPr>
              <a:t>Troubles At Corinth &amp; </a:t>
            </a:r>
            <a:br>
              <a:rPr lang="en-US" altLang="en-US">
                <a:solidFill>
                  <a:srgbClr val="FFFFFF"/>
                </a:solidFill>
                <a:latin typeface="Futura Md BT" pitchFamily="34" charset="0"/>
              </a:rPr>
            </a:br>
            <a:r>
              <a:rPr lang="en-US" altLang="en-US">
                <a:solidFill>
                  <a:srgbClr val="FFFFFF"/>
                </a:solidFill>
                <a:latin typeface="Futura Md BT" pitchFamily="34" charset="0"/>
              </a:rPr>
              <a:t>The “First Epistle”</a:t>
            </a:r>
          </a:p>
        </p:txBody>
      </p:sp>
      <p:sp>
        <p:nvSpPr>
          <p:cNvPr id="7180" name="Arc 717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71" name="Rectangle 3"/>
          <p:cNvSpPr>
            <a:spLocks noGrp="1" noChangeArrowheads="1"/>
          </p:cNvSpPr>
          <p:nvPr>
            <p:ph idx="1"/>
          </p:nvPr>
        </p:nvSpPr>
        <p:spPr>
          <a:xfrm>
            <a:off x="4447308" y="591344"/>
            <a:ext cx="6906491" cy="5585619"/>
          </a:xfrm>
        </p:spPr>
        <p:txBody>
          <a:bodyPr anchor="ctr">
            <a:normAutofit fontScale="92500"/>
          </a:bodyPr>
          <a:lstStyle/>
          <a:p>
            <a:r>
              <a:rPr lang="en-US" altLang="en-US" sz="3600" dirty="0"/>
              <a:t>Corinth was a </a:t>
            </a:r>
            <a:r>
              <a:rPr lang="en-US" altLang="en-US" sz="3600" b="1" i="1" dirty="0"/>
              <a:t>troubled</a:t>
            </a:r>
            <a:r>
              <a:rPr lang="en-US" altLang="en-US" sz="3600" dirty="0"/>
              <a:t> church!</a:t>
            </a:r>
          </a:p>
          <a:p>
            <a:r>
              <a:rPr lang="en-US" altLang="en-US" sz="3600" dirty="0"/>
              <a:t>Special problem of </a:t>
            </a:r>
            <a:r>
              <a:rPr lang="en-US" altLang="en-US" sz="3600" b="1" i="1" dirty="0"/>
              <a:t>fornicator</a:t>
            </a:r>
            <a:r>
              <a:rPr lang="en-US" altLang="en-US" sz="3600" dirty="0"/>
              <a:t> among their number. </a:t>
            </a:r>
            <a:r>
              <a:rPr lang="en-US" altLang="en-US" sz="3600" b="1" dirty="0"/>
              <a:t>[1 Corinthians 5]</a:t>
            </a:r>
          </a:p>
          <a:p>
            <a:r>
              <a:rPr lang="en-US" altLang="en-US" sz="3600" dirty="0"/>
              <a:t>Paul sends </a:t>
            </a:r>
            <a:r>
              <a:rPr lang="en-US" altLang="en-US" sz="3600" b="1" u="sng" dirty="0"/>
              <a:t>letter</a:t>
            </a:r>
            <a:r>
              <a:rPr lang="en-US" altLang="en-US" sz="3600" dirty="0"/>
              <a:t> from Ephesus. </a:t>
            </a:r>
            <a:r>
              <a:rPr lang="en-US" altLang="en-US" sz="3600" b="1" dirty="0"/>
              <a:t>[1 Corinthians 16:8]</a:t>
            </a:r>
          </a:p>
          <a:p>
            <a:r>
              <a:rPr lang="en-US" altLang="en-US" sz="3600" dirty="0"/>
              <a:t>Planned to meet </a:t>
            </a:r>
            <a:r>
              <a:rPr lang="en-US" altLang="en-US" sz="3600" b="1" u="sng" dirty="0"/>
              <a:t>Titus</a:t>
            </a:r>
            <a:r>
              <a:rPr lang="en-US" altLang="en-US" sz="3600" dirty="0"/>
              <a:t> at Troas, but proceeds in concern to </a:t>
            </a:r>
            <a:r>
              <a:rPr lang="en-US" altLang="en-US" sz="3600" b="1" u="sng" dirty="0"/>
              <a:t>Macedonia.</a:t>
            </a:r>
            <a:r>
              <a:rPr lang="en-US" altLang="en-US" sz="3600" dirty="0"/>
              <a:t> </a:t>
            </a:r>
            <a:br>
              <a:rPr lang="en-US" altLang="en-US" sz="3600" dirty="0"/>
            </a:br>
            <a:r>
              <a:rPr lang="en-US" altLang="en-US" sz="3600" b="1" dirty="0"/>
              <a:t>[2 Corinthians 2:12-13]</a:t>
            </a:r>
          </a:p>
          <a:p>
            <a:r>
              <a:rPr lang="en-US" altLang="en-US" sz="3600" dirty="0"/>
              <a:t>Overjoyed in </a:t>
            </a:r>
            <a:r>
              <a:rPr lang="en-US" altLang="en-US" sz="3600" b="1" i="1" dirty="0"/>
              <a:t>seeing &amp; hearing</a:t>
            </a:r>
            <a:r>
              <a:rPr lang="en-US" altLang="en-US" sz="3600" dirty="0"/>
              <a:t> Titus!</a:t>
            </a:r>
            <a:endParaRPr lang="en-US" altLang="en-US" sz="3600" b="1"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213651-8F3E-0814-AF6C-CD3C8D306D65}"/>
              </a:ext>
            </a:extLst>
          </p:cNvPr>
          <p:cNvSpPr>
            <a:spLocks noGrp="1"/>
          </p:cNvSpPr>
          <p:nvPr>
            <p:ph idx="1"/>
          </p:nvPr>
        </p:nvSpPr>
        <p:spPr>
          <a:xfrm>
            <a:off x="381000" y="228600"/>
            <a:ext cx="11506200" cy="64770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3200" b="1" dirty="0">
                <a:solidFill>
                  <a:srgbClr val="FFFF00"/>
                </a:solidFill>
              </a:rPr>
              <a:t>2 Corinthians 7:5-13 KJV  </a:t>
            </a:r>
            <a:br>
              <a:rPr lang="en-US" sz="3200" b="1" dirty="0"/>
            </a:br>
            <a:r>
              <a:rPr lang="en-US" sz="3200" b="1" dirty="0"/>
              <a:t>For, when we were come into Macedonia, our flesh had no rest, but we were troubled on every side; without were </a:t>
            </a:r>
            <a:r>
              <a:rPr lang="en-US" sz="3200" b="1" dirty="0" err="1"/>
              <a:t>fightings</a:t>
            </a:r>
            <a:r>
              <a:rPr lang="en-US" sz="3200" b="1" dirty="0"/>
              <a:t>, within were fears.  (6)  Nevertheless God, that </a:t>
            </a:r>
            <a:r>
              <a:rPr lang="en-US" sz="3200" b="1" dirty="0" err="1"/>
              <a:t>comforteth</a:t>
            </a:r>
            <a:r>
              <a:rPr lang="en-US" sz="3200" b="1" dirty="0"/>
              <a:t> those that are cast down, comforted us by the coming of Titus;  (7)  And not by his coming only, but by the consolation wherewith he was comforted in you, when he told us your earnest desire, your mourning, your fervent mind toward me; so that I rejoiced the more.  (8)  For though I made you sorry with a letter, I do not repent, though I did repent: for I perceive that the same epistle hath made you sorry, though it were but for a season.  (9)  Now I rejoice, not that ye were made sorry, but that ye sorrowed to repentance: for </a:t>
            </a:r>
            <a:r>
              <a:rPr lang="en-US" sz="3200" b="1" dirty="0">
                <a:solidFill>
                  <a:srgbClr val="FFFF00"/>
                </a:solidFill>
              </a:rPr>
              <a:t>ye were made sorry after a godly manner</a:t>
            </a:r>
            <a:r>
              <a:rPr lang="en-US" sz="3200" b="1" dirty="0"/>
              <a:t>, that ye might receive damage by us in nothing…</a:t>
            </a:r>
          </a:p>
        </p:txBody>
      </p:sp>
    </p:spTree>
    <p:extLst>
      <p:ext uri="{BB962C8B-B14F-4D97-AF65-F5344CB8AC3E}">
        <p14:creationId xmlns:p14="http://schemas.microsoft.com/office/powerpoint/2010/main" val="391328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213651-8F3E-0814-AF6C-CD3C8D306D65}"/>
              </a:ext>
            </a:extLst>
          </p:cNvPr>
          <p:cNvSpPr>
            <a:spLocks noGrp="1"/>
          </p:cNvSpPr>
          <p:nvPr>
            <p:ph idx="1"/>
          </p:nvPr>
        </p:nvSpPr>
        <p:spPr>
          <a:xfrm>
            <a:off x="381000" y="228600"/>
            <a:ext cx="11506200" cy="64770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3200" b="1" dirty="0">
                <a:solidFill>
                  <a:srgbClr val="FFFF00"/>
                </a:solidFill>
              </a:rPr>
              <a:t>2 Corinthians 7:5-13 KJV  </a:t>
            </a:r>
            <a:br>
              <a:rPr lang="en-US" sz="3200" b="1" dirty="0"/>
            </a:br>
            <a:r>
              <a:rPr lang="en-US" sz="3200" b="1" dirty="0"/>
              <a:t>(10)  For </a:t>
            </a:r>
            <a:r>
              <a:rPr lang="en-US" sz="3200" b="1" dirty="0">
                <a:solidFill>
                  <a:srgbClr val="FFFF00"/>
                </a:solidFill>
              </a:rPr>
              <a:t>godly sorrow </a:t>
            </a:r>
            <a:r>
              <a:rPr lang="en-US" sz="3200" b="1" dirty="0"/>
              <a:t>worketh repentance to salvation not to be repented of: but the sorrow of the world worketh death.  (11)  For behold this selfsame thing, that ye sorrowed after a godly sort, what carefulness it wrought in you, yea, what clearing of yourselves, yea, what indignation, yea, what fear, yea, what vehement desire, yea, what zeal, yea, what revenge! In all things ye have approved yourselves to be clear </a:t>
            </a:r>
            <a:r>
              <a:rPr lang="en-US" sz="3200" b="1" u="sng" dirty="0"/>
              <a:t>in this matter</a:t>
            </a:r>
            <a:r>
              <a:rPr lang="en-US" sz="3200" b="1" dirty="0"/>
              <a:t>.  </a:t>
            </a:r>
            <a:br>
              <a:rPr lang="en-US" sz="3200" b="1" dirty="0"/>
            </a:br>
            <a:r>
              <a:rPr lang="en-US" sz="3200" b="1" dirty="0"/>
              <a:t>(12)  Wherefore, though I wrote unto you, I did it not for his cause that had </a:t>
            </a:r>
            <a:r>
              <a:rPr lang="en-US" sz="3200" b="1" u="sng" dirty="0"/>
              <a:t>done</a:t>
            </a:r>
            <a:r>
              <a:rPr lang="en-US" sz="3200" b="1" dirty="0"/>
              <a:t> the wrong, nor for his cause that </a:t>
            </a:r>
            <a:r>
              <a:rPr lang="en-US" sz="3200" b="1" u="sng" dirty="0"/>
              <a:t>suffered</a:t>
            </a:r>
            <a:r>
              <a:rPr lang="en-US" sz="3200" b="1" dirty="0"/>
              <a:t> wrong, but that our care for you in the sight of God might appear unto you.  (13)  Therefore we were comforted in your comfort: yea, and exceedingly the more joyed we for the joy of Titus, because his spirit was refreshed by you all.</a:t>
            </a:r>
          </a:p>
        </p:txBody>
      </p:sp>
    </p:spTree>
    <p:extLst>
      <p:ext uri="{BB962C8B-B14F-4D97-AF65-F5344CB8AC3E}">
        <p14:creationId xmlns:p14="http://schemas.microsoft.com/office/powerpoint/2010/main" val="28179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2" name="Freeform: Shape 820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94" name="Rectangle 2"/>
          <p:cNvSpPr>
            <a:spLocks noGrp="1" noChangeArrowheads="1"/>
          </p:cNvSpPr>
          <p:nvPr>
            <p:ph type="title"/>
          </p:nvPr>
        </p:nvSpPr>
        <p:spPr>
          <a:xfrm>
            <a:off x="838200" y="365125"/>
            <a:ext cx="10515600" cy="1325563"/>
          </a:xfrm>
        </p:spPr>
        <p:txBody>
          <a:bodyPr>
            <a:normAutofit/>
          </a:bodyPr>
          <a:lstStyle/>
          <a:p>
            <a:r>
              <a:rPr lang="en-US" altLang="en-US" b="1" dirty="0">
                <a:solidFill>
                  <a:srgbClr val="FF0000"/>
                </a:solidFill>
              </a:rPr>
              <a:t>[2 Corinthians 7:5-13]</a:t>
            </a:r>
            <a:endParaRPr lang="en-US" altLang="en-US" dirty="0">
              <a:solidFill>
                <a:srgbClr val="FF0000"/>
              </a:solidFill>
            </a:endParaRPr>
          </a:p>
        </p:txBody>
      </p:sp>
      <p:sp>
        <p:nvSpPr>
          <p:cNvPr id="8204" name="Arc 820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95" name="Rectangle 3"/>
          <p:cNvSpPr>
            <a:spLocks noGrp="1" noChangeArrowheads="1"/>
          </p:cNvSpPr>
          <p:nvPr>
            <p:ph idx="1"/>
          </p:nvPr>
        </p:nvSpPr>
        <p:spPr>
          <a:xfrm>
            <a:off x="1219200" y="1825625"/>
            <a:ext cx="10134600" cy="4351338"/>
          </a:xfrm>
        </p:spPr>
        <p:txBody>
          <a:bodyPr>
            <a:normAutofit/>
          </a:bodyPr>
          <a:lstStyle/>
          <a:p>
            <a:r>
              <a:rPr lang="en-US" altLang="en-US" sz="3600" dirty="0"/>
              <a:t>Brought word of Corinthians </a:t>
            </a:r>
            <a:r>
              <a:rPr lang="en-US" altLang="en-US" sz="3600" b="1" i="1" u="sng" dirty="0"/>
              <a:t>change of heart</a:t>
            </a:r>
            <a:r>
              <a:rPr lang="en-US" altLang="en-US" sz="3600" dirty="0"/>
              <a:t> toward some of their actions.</a:t>
            </a:r>
          </a:p>
          <a:p>
            <a:r>
              <a:rPr lang="en-US" altLang="en-US" sz="3600" dirty="0"/>
              <a:t>Remember </a:t>
            </a:r>
            <a:r>
              <a:rPr lang="en-US" altLang="en-US" sz="3600" i="1" dirty="0"/>
              <a:t>“</a:t>
            </a:r>
            <a:r>
              <a:rPr lang="en-US" altLang="en-US" sz="3600" b="1" i="1" dirty="0"/>
              <a:t>Ye are puffed up</a:t>
            </a:r>
            <a:r>
              <a:rPr lang="en-US" altLang="en-US" sz="3600" i="1" dirty="0"/>
              <a:t>”</a:t>
            </a:r>
            <a:r>
              <a:rPr lang="en-US" altLang="en-US" sz="3600" dirty="0"/>
              <a:t>? [1 Corinthians 5:2]</a:t>
            </a:r>
          </a:p>
          <a:p>
            <a:r>
              <a:rPr lang="en-US" altLang="en-US" sz="3600" dirty="0"/>
              <a:t>Paul’s letter has brought them to </a:t>
            </a:r>
            <a:r>
              <a:rPr lang="en-US" altLang="en-US" sz="3600" b="1" u="sng" dirty="0"/>
              <a:t>MOURNING</a:t>
            </a:r>
            <a:r>
              <a:rPr lang="en-US" altLang="en-US" sz="3600" dirty="0"/>
              <a:t>!</a:t>
            </a:r>
          </a:p>
          <a:p>
            <a:pPr lvl="1"/>
            <a:r>
              <a:rPr lang="en-US" altLang="en-US" sz="3200" b="1" i="1" dirty="0">
                <a:solidFill>
                  <a:srgbClr val="FF0000"/>
                </a:solidFill>
              </a:rPr>
              <a:t>“I made you sorry with a letter.” </a:t>
            </a:r>
            <a:r>
              <a:rPr lang="en-US" altLang="en-US" sz="3200" dirty="0"/>
              <a:t>[7:8]</a:t>
            </a:r>
          </a:p>
          <a:p>
            <a:pPr lvl="1"/>
            <a:r>
              <a:rPr lang="en-US" altLang="en-US" sz="3200" b="1" i="1" dirty="0">
                <a:solidFill>
                  <a:srgbClr val="FF0000"/>
                </a:solidFill>
              </a:rPr>
              <a:t>“Ye sorrowed to repentance.” </a:t>
            </a:r>
            <a:r>
              <a:rPr lang="en-US" altLang="en-US" sz="3200" dirty="0"/>
              <a:t>[7:9]</a:t>
            </a:r>
          </a:p>
          <a:p>
            <a:pPr lvl="1"/>
            <a:r>
              <a:rPr lang="en-US" altLang="en-US" sz="3200" b="1" i="1" dirty="0">
                <a:solidFill>
                  <a:srgbClr val="FF0000"/>
                </a:solidFill>
              </a:rPr>
              <a:t>“Godly sorrow worketh repentance.”  </a:t>
            </a:r>
            <a:r>
              <a:rPr lang="en-US" altLang="en-US" sz="3200" dirty="0"/>
              <a:t>[7:10]</a:t>
            </a:r>
          </a:p>
          <a:p>
            <a:pPr lvl="1"/>
            <a:r>
              <a:rPr lang="en-US" altLang="en-US" sz="3200" b="1" i="1" dirty="0">
                <a:solidFill>
                  <a:srgbClr val="FF0000"/>
                </a:solidFill>
              </a:rPr>
              <a:t>“Ye sorrowed after a godly sort.” </a:t>
            </a:r>
            <a:r>
              <a:rPr lang="en-US" altLang="en-US" sz="3200" dirty="0"/>
              <a:t>[7:11]</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fade">
                                      <p:cBhvr>
                                        <p:cTn id="7" dur="500"/>
                                        <p:tgtEl>
                                          <p:spTgt spid="819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xEl>
                                              <p:pRg st="3" end="3"/>
                                            </p:txEl>
                                          </p:spTgt>
                                        </p:tgtEl>
                                        <p:attrNameLst>
                                          <p:attrName>style.visibility</p:attrName>
                                        </p:attrNameLst>
                                      </p:cBhvr>
                                      <p:to>
                                        <p:strVal val="visible"/>
                                      </p:to>
                                    </p:set>
                                    <p:animEffect transition="in" filter="fade">
                                      <p:cBhvr>
                                        <p:cTn id="10" dur="500"/>
                                        <p:tgtEl>
                                          <p:spTgt spid="819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195">
                                            <p:txEl>
                                              <p:pRg st="4" end="4"/>
                                            </p:txEl>
                                          </p:spTgt>
                                        </p:tgtEl>
                                        <p:attrNameLst>
                                          <p:attrName>style.visibility</p:attrName>
                                        </p:attrNameLst>
                                      </p:cBhvr>
                                      <p:to>
                                        <p:strVal val="visible"/>
                                      </p:to>
                                    </p:set>
                                    <p:animEffect transition="in" filter="fade">
                                      <p:cBhvr>
                                        <p:cTn id="13" dur="500"/>
                                        <p:tgtEl>
                                          <p:spTgt spid="819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195">
                                            <p:txEl>
                                              <p:pRg st="5" end="5"/>
                                            </p:txEl>
                                          </p:spTgt>
                                        </p:tgtEl>
                                        <p:attrNameLst>
                                          <p:attrName>style.visibility</p:attrName>
                                        </p:attrNameLst>
                                      </p:cBhvr>
                                      <p:to>
                                        <p:strVal val="visible"/>
                                      </p:to>
                                    </p:set>
                                    <p:animEffect transition="in" filter="fade">
                                      <p:cBhvr>
                                        <p:cTn id="16" dur="500"/>
                                        <p:tgtEl>
                                          <p:spTgt spid="819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animEffect transition="in" filter="fade">
                                      <p:cBhvr>
                                        <p:cTn id="19"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2055">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594360" y="999067"/>
            <a:ext cx="6917267" cy="4856480"/>
          </a:xfrm>
        </p:spPr>
        <p:txBody>
          <a:bodyPr anchor="ctr">
            <a:normAutofit/>
          </a:bodyPr>
          <a:lstStyle/>
          <a:p>
            <a:pPr algn="l"/>
            <a:r>
              <a:rPr lang="en-US" altLang="en-US" sz="8000" b="1" i="1" dirty="0">
                <a:solidFill>
                  <a:srgbClr val="FF0000"/>
                </a:solidFill>
              </a:rPr>
              <a:t>GODLY</a:t>
            </a:r>
            <a:r>
              <a:rPr lang="en-US" altLang="en-US" sz="8000" b="1" i="1" dirty="0"/>
              <a:t> SORROW</a:t>
            </a:r>
          </a:p>
        </p:txBody>
      </p:sp>
      <p:sp>
        <p:nvSpPr>
          <p:cNvPr id="2058" name="Rectangle 2057">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0605" y="1"/>
            <a:ext cx="268139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94507" y="767714"/>
            <a:ext cx="3860055"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Rectangle 3"/>
          <p:cNvSpPr>
            <a:spLocks noGrp="1" noChangeArrowheads="1"/>
          </p:cNvSpPr>
          <p:nvPr>
            <p:ph type="subTitle" idx="1"/>
          </p:nvPr>
        </p:nvSpPr>
        <p:spPr>
          <a:xfrm>
            <a:off x="7980073" y="1002453"/>
            <a:ext cx="3392353" cy="4856480"/>
          </a:xfrm>
        </p:spPr>
        <p:txBody>
          <a:bodyPr anchor="ctr">
            <a:normAutofit/>
          </a:bodyPr>
          <a:lstStyle/>
          <a:p>
            <a:r>
              <a:rPr lang="en-US" altLang="en-US" sz="3600" b="1" dirty="0">
                <a:solidFill>
                  <a:srgbClr val="FFFF00"/>
                </a:solidFill>
                <a:latin typeface="Futura Md BT" pitchFamily="34" charset="0"/>
              </a:rPr>
              <a:t>Four</a:t>
            </a:r>
            <a:br>
              <a:rPr lang="en-US" altLang="en-US" sz="3600" b="1" dirty="0">
                <a:solidFill>
                  <a:srgbClr val="FFFF00"/>
                </a:solidFill>
                <a:latin typeface="Futura Md BT" pitchFamily="34" charset="0"/>
              </a:rPr>
            </a:br>
            <a:r>
              <a:rPr lang="en-US" altLang="en-US" sz="3600" b="1" dirty="0">
                <a:solidFill>
                  <a:srgbClr val="FFFF00"/>
                </a:solidFill>
                <a:latin typeface="Futura Md BT" pitchFamily="34" charset="0"/>
              </a:rPr>
              <a:t>Points</a:t>
            </a:r>
            <a:br>
              <a:rPr lang="en-US" altLang="en-US" sz="3600" b="1" dirty="0">
                <a:solidFill>
                  <a:srgbClr val="FFFF00"/>
                </a:solidFill>
                <a:latin typeface="Futura Md BT" pitchFamily="34" charset="0"/>
              </a:rPr>
            </a:br>
            <a:r>
              <a:rPr lang="en-US" altLang="en-US" sz="3600" b="1" dirty="0">
                <a:solidFill>
                  <a:srgbClr val="FFFF00"/>
                </a:solidFill>
                <a:latin typeface="Futura Md BT" pitchFamily="34" charset="0"/>
              </a:rPr>
              <a:t>From</a:t>
            </a:r>
            <a:br>
              <a:rPr lang="en-US" altLang="en-US" sz="3600" b="1" dirty="0">
                <a:solidFill>
                  <a:srgbClr val="FFFF00"/>
                </a:solidFill>
                <a:latin typeface="Futura Md BT" pitchFamily="34" charset="0"/>
              </a:rPr>
            </a:br>
            <a:r>
              <a:rPr lang="en-US" altLang="en-US" sz="3600" b="1" dirty="0">
                <a:solidFill>
                  <a:srgbClr val="FFFF00"/>
                </a:solidFill>
                <a:latin typeface="Futura Md BT" pitchFamily="34" charset="0"/>
              </a:rPr>
              <a:t>2 Corinthians 7</a:t>
            </a:r>
          </a:p>
        </p:txBody>
      </p:sp>
      <p:grpSp>
        <p:nvGrpSpPr>
          <p:cNvPr id="2062" name="Group 2061">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761488"/>
            <a:ext cx="242107" cy="1340860"/>
            <a:chOff x="56167" y="2761488"/>
            <a:chExt cx="242107" cy="1340860"/>
          </a:xfrm>
        </p:grpSpPr>
        <p:sp>
          <p:nvSpPr>
            <p:cNvPr id="2063"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90500"/>
            <a:ext cx="11811000" cy="1485900"/>
          </a:xfrm>
        </p:spPr>
        <p:txBody>
          <a:bodyPr/>
          <a:lstStyle/>
          <a:p>
            <a:pPr algn="ctr"/>
            <a:r>
              <a:rPr lang="en-US" altLang="en-US" sz="3600" dirty="0">
                <a:solidFill>
                  <a:srgbClr val="FF0000"/>
                </a:solidFill>
                <a:latin typeface="Arial Black" panose="020B0A04020102020204" pitchFamily="34" charset="0"/>
              </a:rPr>
              <a:t>#1. </a:t>
            </a:r>
            <a:r>
              <a:rPr lang="en-US" altLang="en-US" sz="3200" b="1" dirty="0">
                <a:solidFill>
                  <a:srgbClr val="FF0000"/>
                </a:solidFill>
                <a:latin typeface="Arial Black" panose="020B0A04020102020204" pitchFamily="34" charset="0"/>
              </a:rPr>
              <a:t>“Godly Sorrow” Results From</a:t>
            </a:r>
            <a:r>
              <a:rPr lang="en-US" altLang="en-US" sz="3600" dirty="0">
                <a:solidFill>
                  <a:srgbClr val="FF0000"/>
                </a:solidFill>
                <a:latin typeface="Arial Black" panose="020B0A04020102020204" pitchFamily="34" charset="0"/>
              </a:rPr>
              <a:t> </a:t>
            </a:r>
            <a:br>
              <a:rPr lang="en-US" altLang="en-US" sz="3600" dirty="0">
                <a:solidFill>
                  <a:srgbClr val="FF0000"/>
                </a:solidFill>
                <a:latin typeface="Arial Black" panose="020B0A04020102020204" pitchFamily="34" charset="0"/>
              </a:rPr>
            </a:br>
            <a:r>
              <a:rPr lang="en-US" altLang="en-US" sz="3600" b="1" i="1" u="sng" dirty="0">
                <a:solidFill>
                  <a:srgbClr val="FF0000"/>
                </a:solidFill>
                <a:latin typeface="Arial Black" panose="020B0A04020102020204" pitchFamily="34" charset="0"/>
              </a:rPr>
              <a:t>FAITHFUL REPROOF</a:t>
            </a:r>
            <a:r>
              <a:rPr lang="en-US" altLang="en-US" sz="3600" i="1" dirty="0">
                <a:solidFill>
                  <a:srgbClr val="FF0000"/>
                </a:solidFill>
                <a:latin typeface="Arial Black" panose="020B0A04020102020204" pitchFamily="34" charset="0"/>
              </a:rPr>
              <a:t>!</a:t>
            </a:r>
            <a:endParaRPr lang="en-US" altLang="en-US" sz="2800" b="1" i="1" dirty="0">
              <a:latin typeface="Arial Black" panose="020B0A04020102020204" pitchFamily="34" charset="0"/>
            </a:endParaRPr>
          </a:p>
        </p:txBody>
      </p:sp>
      <p:sp>
        <p:nvSpPr>
          <p:cNvPr id="11267" name="Rectangle 3"/>
          <p:cNvSpPr>
            <a:spLocks noGrp="1" noChangeArrowheads="1"/>
          </p:cNvSpPr>
          <p:nvPr>
            <p:ph idx="1"/>
          </p:nvPr>
        </p:nvSpPr>
        <p:spPr>
          <a:xfrm>
            <a:off x="495300" y="1828800"/>
            <a:ext cx="11201400" cy="4724400"/>
          </a:xfrm>
          <a:ln w="76200" cmpd="tri">
            <a:solidFill>
              <a:schemeClr val="tx1"/>
            </a:solidFill>
            <a:miter lim="800000"/>
            <a:headEnd/>
            <a:tailEnd/>
          </a:ln>
        </p:spPr>
        <p:txBody>
          <a:bodyPr>
            <a:noAutofit/>
          </a:bodyPr>
          <a:lstStyle/>
          <a:p>
            <a:r>
              <a:rPr lang="en-US" altLang="en-US" sz="3600" dirty="0"/>
              <a:t>2 Corinthians 7:8-9</a:t>
            </a:r>
            <a:r>
              <a:rPr lang="en-US" altLang="en-US" sz="3600" b="1" dirty="0"/>
              <a:t> </a:t>
            </a:r>
            <a:br>
              <a:rPr lang="en-US" altLang="en-US" sz="3600" b="1" dirty="0"/>
            </a:br>
            <a:r>
              <a:rPr lang="en-US" altLang="en-US" sz="3600" dirty="0"/>
              <a:t>“For though </a:t>
            </a:r>
            <a:r>
              <a:rPr lang="en-US" altLang="en-US" sz="3600" b="1" dirty="0"/>
              <a:t>I made you sorry </a:t>
            </a:r>
            <a:r>
              <a:rPr lang="en-US" altLang="en-US" sz="3600" b="1" u="sng" dirty="0"/>
              <a:t>with a letter</a:t>
            </a:r>
            <a:r>
              <a:rPr lang="en-US" altLang="en-US" sz="3600" dirty="0"/>
              <a:t>, I do not repent, though I did repent: for I perceive that the same </a:t>
            </a:r>
            <a:r>
              <a:rPr lang="en-US" altLang="en-US" sz="3600" b="1" u="sng" dirty="0"/>
              <a:t>epistle</a:t>
            </a:r>
            <a:r>
              <a:rPr lang="en-US" altLang="en-US" sz="3600" b="1" dirty="0"/>
              <a:t> hath made you sorry</a:t>
            </a:r>
            <a:r>
              <a:rPr lang="en-US" altLang="en-US" sz="3600" dirty="0"/>
              <a:t>, though </a:t>
            </a:r>
            <a:r>
              <a:rPr lang="en-US" altLang="en-US" sz="3600" i="1" dirty="0"/>
              <a:t>it were</a:t>
            </a:r>
            <a:r>
              <a:rPr lang="en-US" altLang="en-US" sz="3600" dirty="0"/>
              <a:t> but for a season...  </a:t>
            </a:r>
          </a:p>
          <a:p>
            <a:r>
              <a:rPr lang="en-US" altLang="en-US" sz="3600" dirty="0"/>
              <a:t>Now I rejoice, not that ye were made sorry, but that ye sorrowed to repentance: for ye were </a:t>
            </a:r>
            <a:r>
              <a:rPr lang="en-US" altLang="en-US" sz="3600" b="1" i="1" dirty="0"/>
              <a:t>made sorry after a godly manner</a:t>
            </a:r>
            <a:r>
              <a:rPr lang="en-US" altLang="en-US" sz="3600" dirty="0"/>
              <a:t>, that ye might receive damage by us in nothing.”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6" name="Rectangle 1229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8" name="Freeform: Shape 1229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p:cNvSpPr>
            <a:spLocks noGrp="1" noChangeArrowheads="1"/>
          </p:cNvSpPr>
          <p:nvPr>
            <p:ph type="title"/>
          </p:nvPr>
        </p:nvSpPr>
        <p:spPr>
          <a:xfrm>
            <a:off x="76200" y="1198418"/>
            <a:ext cx="3200400" cy="4461163"/>
          </a:xfrm>
        </p:spPr>
        <p:txBody>
          <a:bodyPr>
            <a:normAutofit/>
          </a:bodyPr>
          <a:lstStyle/>
          <a:p>
            <a:pPr algn="ctr"/>
            <a:r>
              <a:rPr lang="en-US" altLang="en-US" b="1" dirty="0">
                <a:solidFill>
                  <a:srgbClr val="FFFFFF"/>
                </a:solidFill>
                <a:latin typeface="+mn-lt"/>
              </a:rPr>
              <a:t>“Godly Sorrow” Results </a:t>
            </a:r>
            <a:br>
              <a:rPr lang="en-US" altLang="en-US" b="1" dirty="0">
                <a:solidFill>
                  <a:srgbClr val="FFFFFF"/>
                </a:solidFill>
                <a:latin typeface="+mn-lt"/>
              </a:rPr>
            </a:br>
            <a:r>
              <a:rPr lang="en-US" altLang="en-US" b="1" dirty="0">
                <a:solidFill>
                  <a:srgbClr val="FFFFFF"/>
                </a:solidFill>
                <a:latin typeface="+mn-lt"/>
              </a:rPr>
              <a:t>From </a:t>
            </a:r>
            <a:br>
              <a:rPr lang="en-US" altLang="en-US" b="1" dirty="0">
                <a:solidFill>
                  <a:srgbClr val="FFFFFF"/>
                </a:solidFill>
                <a:latin typeface="+mn-lt"/>
              </a:rPr>
            </a:br>
            <a:r>
              <a:rPr lang="en-US" altLang="en-US" b="1" i="1" u="sng" dirty="0">
                <a:solidFill>
                  <a:srgbClr val="FFFFFF"/>
                </a:solidFill>
                <a:latin typeface="+mn-lt"/>
              </a:rPr>
              <a:t>FAITHFUL REPROOF</a:t>
            </a:r>
            <a:r>
              <a:rPr lang="en-US" altLang="en-US" b="1" dirty="0">
                <a:solidFill>
                  <a:srgbClr val="FFFFFF"/>
                </a:solidFill>
                <a:latin typeface="+mn-lt"/>
              </a:rPr>
              <a:t>!</a:t>
            </a:r>
          </a:p>
        </p:txBody>
      </p:sp>
      <p:sp>
        <p:nvSpPr>
          <p:cNvPr id="12300" name="Arc 1229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291" name="Rectangle 3"/>
          <p:cNvSpPr>
            <a:spLocks noGrp="1" noChangeArrowheads="1"/>
          </p:cNvSpPr>
          <p:nvPr>
            <p:ph idx="1"/>
          </p:nvPr>
        </p:nvSpPr>
        <p:spPr>
          <a:xfrm>
            <a:off x="4447308" y="591344"/>
            <a:ext cx="6906491" cy="5585619"/>
          </a:xfrm>
        </p:spPr>
        <p:txBody>
          <a:bodyPr anchor="ctr">
            <a:normAutofit/>
          </a:bodyPr>
          <a:lstStyle/>
          <a:p>
            <a:r>
              <a:rPr lang="en-US" altLang="en-US" sz="3200" b="1" dirty="0"/>
              <a:t>SALVATION</a:t>
            </a:r>
            <a:r>
              <a:rPr lang="en-US" altLang="en-US" sz="3200" dirty="0"/>
              <a:t> came from the </a:t>
            </a:r>
            <a:r>
              <a:rPr lang="en-US" altLang="en-US" sz="3200" b="1" dirty="0"/>
              <a:t>REPENTANCE</a:t>
            </a:r>
            <a:r>
              <a:rPr lang="en-US" altLang="en-US" sz="3200" dirty="0"/>
              <a:t> that came from the </a:t>
            </a:r>
            <a:r>
              <a:rPr lang="en-US" altLang="en-US" sz="3200" b="1" dirty="0"/>
              <a:t>GODLY SORROW</a:t>
            </a:r>
            <a:r>
              <a:rPr lang="en-US" altLang="en-US" sz="3200" dirty="0"/>
              <a:t> that came from the </a:t>
            </a:r>
            <a:r>
              <a:rPr lang="en-US" altLang="en-US" sz="3200" b="1" dirty="0"/>
              <a:t>PLAIN-SPOKEN REBUKE</a:t>
            </a:r>
            <a:r>
              <a:rPr lang="en-US" altLang="en-US" sz="3200" dirty="0"/>
              <a:t>!</a:t>
            </a:r>
          </a:p>
          <a:p>
            <a:r>
              <a:rPr lang="en-US" altLang="en-US" sz="3200" dirty="0"/>
              <a:t>Paul’s words </a:t>
            </a:r>
            <a:r>
              <a:rPr lang="en-US" altLang="en-US" sz="3200" b="1" i="1" dirty="0"/>
              <a:t>were</a:t>
            </a:r>
            <a:r>
              <a:rPr lang="en-US" altLang="en-US" sz="3200" dirty="0"/>
              <a:t> “tough”, but effective!</a:t>
            </a:r>
          </a:p>
          <a:p>
            <a:r>
              <a:rPr lang="en-US" altLang="en-US" sz="3200" dirty="0"/>
              <a:t>Many people have been saved by means of a sermon that made them </a:t>
            </a:r>
            <a:r>
              <a:rPr lang="en-US" altLang="en-US" sz="3200" b="1" dirty="0"/>
              <a:t>mad</a:t>
            </a:r>
            <a:r>
              <a:rPr lang="en-US" altLang="en-US" sz="3200" dirty="0"/>
              <a:t>, but also made them </a:t>
            </a:r>
            <a:r>
              <a:rPr lang="en-US" altLang="en-US" sz="3200" b="1" dirty="0"/>
              <a:t>think</a:t>
            </a:r>
            <a:r>
              <a:rPr lang="en-US" altLang="en-US" sz="3200" dirty="0"/>
              <a:t>.</a:t>
            </a:r>
          </a:p>
          <a:p>
            <a:r>
              <a:rPr lang="en-US" altLang="en-US" sz="3200" dirty="0"/>
              <a:t>Impossible produce </a:t>
            </a:r>
            <a:r>
              <a:rPr lang="en-US" altLang="en-US" sz="3200" b="1" u="sng" dirty="0"/>
              <a:t>repentance</a:t>
            </a:r>
            <a:r>
              <a:rPr lang="en-US" altLang="en-US" sz="3200" dirty="0"/>
              <a:t> without </a:t>
            </a:r>
            <a:r>
              <a:rPr lang="en-US" altLang="en-US" sz="3200" b="1" i="1" dirty="0"/>
              <a:t>PAIN</a:t>
            </a:r>
            <a:r>
              <a:rPr lang="en-US" altLang="en-US" sz="3200" dirty="0"/>
              <a:t>!</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additive="base">
                                        <p:cTn id="7"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anim calcmode="lin" valueType="num">
                                      <p:cBhvr additive="base">
                                        <p:cTn id="11"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anim calcmode="lin" valueType="num">
                                      <p:cBhvr additive="base">
                                        <p:cTn id="1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152401"/>
            <a:ext cx="11582400" cy="914400"/>
          </a:xfrm>
        </p:spPr>
        <p:style>
          <a:lnRef idx="2">
            <a:schemeClr val="dk1"/>
          </a:lnRef>
          <a:fillRef idx="1">
            <a:schemeClr val="lt1"/>
          </a:fillRef>
          <a:effectRef idx="0">
            <a:schemeClr val="dk1"/>
          </a:effectRef>
          <a:fontRef idx="minor">
            <a:schemeClr val="dk1"/>
          </a:fontRef>
        </p:style>
        <p:txBody>
          <a:bodyPr>
            <a:normAutofit/>
          </a:bodyPr>
          <a:lstStyle/>
          <a:p>
            <a:pPr algn="ctr"/>
            <a:r>
              <a:rPr lang="en-US" altLang="en-US" sz="5400" dirty="0"/>
              <a:t>All This Has Relevance To </a:t>
            </a:r>
            <a:r>
              <a:rPr lang="en-US" altLang="en-US" sz="5400" u="sng" dirty="0">
                <a:solidFill>
                  <a:srgbClr val="FF0000"/>
                </a:solidFill>
                <a:latin typeface="Arial Black" pitchFamily="34" charset="0"/>
              </a:rPr>
              <a:t>HEARER</a:t>
            </a:r>
            <a:r>
              <a:rPr lang="en-US" altLang="en-US" sz="5400" dirty="0">
                <a:solidFill>
                  <a:srgbClr val="FF0000"/>
                </a:solidFill>
                <a:latin typeface="Arial Black" pitchFamily="34" charset="0"/>
              </a:rPr>
              <a:t>!</a:t>
            </a:r>
            <a:endParaRPr lang="en-US" altLang="en-US" sz="5400" u="sng" dirty="0">
              <a:solidFill>
                <a:srgbClr val="FF0000"/>
              </a:solidFill>
              <a:latin typeface="Arial Black" pitchFamily="34" charset="0"/>
            </a:endParaRPr>
          </a:p>
        </p:txBody>
      </p:sp>
      <p:sp>
        <p:nvSpPr>
          <p:cNvPr id="14339" name="Rectangle 3"/>
          <p:cNvSpPr>
            <a:spLocks noGrp="1" noChangeArrowheads="1"/>
          </p:cNvSpPr>
          <p:nvPr>
            <p:ph idx="1"/>
          </p:nvPr>
        </p:nvSpPr>
        <p:spPr>
          <a:xfrm>
            <a:off x="152400" y="1219200"/>
            <a:ext cx="11582400" cy="5486400"/>
          </a:xfrm>
          <a:ln>
            <a:headEnd/>
            <a:tailEnd/>
          </a:ln>
        </p:spPr>
        <p:style>
          <a:lnRef idx="2">
            <a:schemeClr val="dk1">
              <a:shade val="50000"/>
            </a:schemeClr>
          </a:lnRef>
          <a:fillRef idx="1">
            <a:schemeClr val="dk1"/>
          </a:fillRef>
          <a:effectRef idx="0">
            <a:schemeClr val="dk1"/>
          </a:effectRef>
          <a:fontRef idx="minor">
            <a:schemeClr val="lt1"/>
          </a:fontRef>
        </p:style>
        <p:txBody>
          <a:bodyPr>
            <a:normAutofit/>
          </a:bodyPr>
          <a:lstStyle/>
          <a:p>
            <a:pPr>
              <a:lnSpc>
                <a:spcPct val="90000"/>
              </a:lnSpc>
            </a:pPr>
            <a:r>
              <a:rPr lang="en-US" altLang="en-US" sz="3600" b="1" dirty="0">
                <a:solidFill>
                  <a:srgbClr val="FFFF00"/>
                </a:solidFill>
              </a:rPr>
              <a:t>If expect to go to Heaven without being corrected is a FANTASY!</a:t>
            </a:r>
          </a:p>
          <a:p>
            <a:pPr lvl="1">
              <a:lnSpc>
                <a:spcPct val="90000"/>
              </a:lnSpc>
            </a:pPr>
            <a:r>
              <a:rPr lang="en-US" altLang="en-US" sz="3600" dirty="0"/>
              <a:t>Need get rid of our “</a:t>
            </a:r>
            <a:r>
              <a:rPr lang="en-US" altLang="en-US" sz="3600" b="1" u="sng" dirty="0"/>
              <a:t>touchy</a:t>
            </a:r>
            <a:r>
              <a:rPr lang="en-US" altLang="en-US" sz="3600" dirty="0"/>
              <a:t>” attitudes and pride and get serious about being right with God! [James 3:17].</a:t>
            </a:r>
          </a:p>
          <a:p>
            <a:pPr lvl="1">
              <a:lnSpc>
                <a:spcPct val="90000"/>
              </a:lnSpc>
            </a:pPr>
            <a:r>
              <a:rPr lang="en-US" altLang="en-US" sz="3600" dirty="0"/>
              <a:t>“</a:t>
            </a:r>
            <a:r>
              <a:rPr lang="en-US" altLang="en-US" sz="3600" b="1" i="1" dirty="0"/>
              <a:t>I don’t come to be fussed at</a:t>
            </a:r>
            <a:r>
              <a:rPr lang="en-US" altLang="en-US" sz="3600" i="1" dirty="0"/>
              <a:t>, but to be lifted up</a:t>
            </a:r>
            <a:r>
              <a:rPr lang="en-US" altLang="en-US" sz="3600" dirty="0"/>
              <a:t>!”?  Sometimes all need be “taken </a:t>
            </a:r>
            <a:r>
              <a:rPr lang="en-US" altLang="en-US" sz="3600" u="sng" dirty="0"/>
              <a:t>down</a:t>
            </a:r>
            <a:r>
              <a:rPr lang="en-US" altLang="en-US" sz="3600" dirty="0"/>
              <a:t>!”</a:t>
            </a:r>
          </a:p>
          <a:p>
            <a:pPr lvl="1"/>
            <a:r>
              <a:rPr lang="en-US" altLang="en-US" sz="3600" b="1" u="sng" dirty="0"/>
              <a:t>Prejudice</a:t>
            </a:r>
            <a:r>
              <a:rPr lang="en-US" altLang="en-US" sz="3600" dirty="0"/>
              <a:t> (only hear from “right” people)– [John 7:45-53; 9:27-34].</a:t>
            </a:r>
          </a:p>
          <a:p>
            <a:pPr>
              <a:lnSpc>
                <a:spcPct val="90000"/>
              </a:lnSpc>
            </a:pPr>
            <a:r>
              <a:rPr lang="en-US" altLang="en-US" sz="3600" b="1" dirty="0">
                <a:solidFill>
                  <a:srgbClr val="FFFF00"/>
                </a:solidFill>
              </a:rPr>
              <a:t>Always find someone to justify us, regardless what want to do</a:t>
            </a:r>
            <a:r>
              <a:rPr lang="en-US" altLang="en-US" sz="3600" dirty="0">
                <a:solidFill>
                  <a:srgbClr val="FFFF00"/>
                </a:solidFill>
              </a:rPr>
              <a:t> </a:t>
            </a:r>
            <a:r>
              <a:rPr lang="en-US" altLang="en-US" sz="3600" i="1" dirty="0">
                <a:solidFill>
                  <a:srgbClr val="FFFF00"/>
                </a:solidFill>
              </a:rPr>
              <a:t>(</a:t>
            </a:r>
            <a:r>
              <a:rPr lang="en-US" altLang="en-US" sz="3600" i="1" u="sng" dirty="0">
                <a:solidFill>
                  <a:srgbClr val="FFFF00"/>
                </a:solidFill>
              </a:rPr>
              <a:t>if</a:t>
            </a:r>
            <a:r>
              <a:rPr lang="en-US" altLang="en-US" sz="3600" i="1" dirty="0">
                <a:solidFill>
                  <a:srgbClr val="FFFF00"/>
                </a:solidFill>
              </a:rPr>
              <a:t> that is our desire!)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fade">
                                      <p:cBhvr>
                                        <p:cTn id="10" dur="500"/>
                                        <p:tgtEl>
                                          <p:spTgt spid="143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fade">
                                      <p:cBhvr>
                                        <p:cTn id="15" dur="500"/>
                                        <p:tgtEl>
                                          <p:spTgt spid="1433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339">
                                            <p:txEl>
                                              <p:pRg st="3" end="3"/>
                                            </p:txEl>
                                          </p:spTgt>
                                        </p:tgtEl>
                                        <p:attrNameLst>
                                          <p:attrName>style.visibility</p:attrName>
                                        </p:attrNameLst>
                                      </p:cBhvr>
                                      <p:to>
                                        <p:strVal val="visible"/>
                                      </p:to>
                                    </p:set>
                                    <p:animEffect transition="in" filter="fade">
                                      <p:cBhvr>
                                        <p:cTn id="18" dur="500"/>
                                        <p:tgtEl>
                                          <p:spTgt spid="1433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animEffect transition="in" filter="fade">
                                      <p:cBhvr>
                                        <p:cTn id="23"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5163</TotalTime>
  <Words>1420</Words>
  <Application>Microsoft Office PowerPoint</Application>
  <PresentationFormat>Widescreen</PresentationFormat>
  <Paragraphs>74</Paragraphs>
  <Slides>16</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Futura Md BT</vt:lpstr>
      <vt:lpstr>Office Theme</vt:lpstr>
      <vt:lpstr>PowerPoint Presentation</vt:lpstr>
      <vt:lpstr>Troubles At Corinth &amp;  The “First Epistle”</vt:lpstr>
      <vt:lpstr>PowerPoint Presentation</vt:lpstr>
      <vt:lpstr>PowerPoint Presentation</vt:lpstr>
      <vt:lpstr>[2 Corinthians 7:5-13]</vt:lpstr>
      <vt:lpstr>GODLY SORROW</vt:lpstr>
      <vt:lpstr>#1. “Godly Sorrow” Results From  FAITHFUL REPROOF!</vt:lpstr>
      <vt:lpstr>“Godly Sorrow” Results  From  FAITHFUL REPROOF!</vt:lpstr>
      <vt:lpstr>All This Has Relevance To HEARER!</vt:lpstr>
      <vt:lpstr>Challenge To TEACHERS 2 Timothy 4:1-5</vt:lpstr>
      <vt:lpstr>Consider How “Tough” It Is To  Deliver  Such Message!</vt:lpstr>
      <vt:lpstr>#2. GODLY SORROW Is Different From  “Sorrow Of World”</vt:lpstr>
      <vt:lpstr>PSALM 51:1-4</vt:lpstr>
      <vt:lpstr>#3. GODLY SORROW Demands Change!</vt:lpstr>
      <vt:lpstr>#4. Repentance Ought To Be Followed By FORGIVENESS!</vt:lpstr>
      <vt:lpstr>James 4:6-10</vt:lpstr>
    </vt:vector>
  </TitlesOfParts>
  <Company>North Bibb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GODLY SORROW</dc:title>
  <dc:creator>Wes</dc:creator>
  <cp:lastModifiedBy>North Bibb</cp:lastModifiedBy>
  <cp:revision>51</cp:revision>
  <cp:lastPrinted>2022-06-21T19:27:22Z</cp:lastPrinted>
  <dcterms:created xsi:type="dcterms:W3CDTF">2006-04-03T21:20:26Z</dcterms:created>
  <dcterms:modified xsi:type="dcterms:W3CDTF">2022-08-01T15:28:19Z</dcterms:modified>
</cp:coreProperties>
</file>