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sldIdLst>
    <p:sldId id="256" r:id="rId2"/>
    <p:sldId id="269" r:id="rId3"/>
    <p:sldId id="258" r:id="rId4"/>
    <p:sldId id="257" r:id="rId5"/>
    <p:sldId id="267" r:id="rId6"/>
    <p:sldId id="268" r:id="rId7"/>
    <p:sldId id="259" r:id="rId8"/>
    <p:sldId id="260" r:id="rId9"/>
    <p:sldId id="261" r:id="rId10"/>
    <p:sldId id="264" r:id="rId11"/>
    <p:sldId id="265" r:id="rId12"/>
  </p:sldIdLst>
  <p:sldSz cx="12192000" cy="6858000"/>
  <p:notesSz cx="6854825"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080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0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821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995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7/26/2022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223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451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8249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365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555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7/26/2022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84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7/26/2022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48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7/26/2022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99732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D04E-EB81-47C3-ADBB-FD29B8224E6C}"/>
              </a:ext>
            </a:extLst>
          </p:cNvPr>
          <p:cNvSpPr>
            <a:spLocks noGrp="1"/>
          </p:cNvSpPr>
          <p:nvPr>
            <p:ph type="ctrTitle"/>
          </p:nvPr>
        </p:nvSpPr>
        <p:spPr/>
        <p:txBody>
          <a:bodyPr>
            <a:normAutofit/>
          </a:bodyPr>
          <a:lstStyle/>
          <a:p>
            <a:r>
              <a:rPr lang="en-US" sz="6600" cap="none" dirty="0"/>
              <a:t>GOD’S VISION Of A Local Church</a:t>
            </a:r>
          </a:p>
        </p:txBody>
      </p:sp>
    </p:spTree>
    <p:extLst>
      <p:ext uri="{BB962C8B-B14F-4D97-AF65-F5344CB8AC3E}">
        <p14:creationId xmlns:p14="http://schemas.microsoft.com/office/powerpoint/2010/main" val="2856160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88AE-9366-4DA2-BBB1-A3D9257BF3CB}"/>
              </a:ext>
            </a:extLst>
          </p:cNvPr>
          <p:cNvSpPr>
            <a:spLocks noGrp="1"/>
          </p:cNvSpPr>
          <p:nvPr>
            <p:ph type="title"/>
          </p:nvPr>
        </p:nvSpPr>
        <p:spPr>
          <a:xfrm>
            <a:off x="0" y="0"/>
            <a:ext cx="12192000" cy="874643"/>
          </a:xfrm>
        </p:spPr>
        <p:style>
          <a:lnRef idx="2">
            <a:schemeClr val="dk1">
              <a:shade val="50000"/>
            </a:schemeClr>
          </a:lnRef>
          <a:fillRef idx="1">
            <a:schemeClr val="dk1"/>
          </a:fillRef>
          <a:effectRef idx="0">
            <a:schemeClr val="dk1"/>
          </a:effectRef>
          <a:fontRef idx="minor">
            <a:schemeClr val="lt1"/>
          </a:fontRef>
        </p:style>
        <p:txBody>
          <a:bodyPr/>
          <a:lstStyle/>
          <a:p>
            <a:r>
              <a:rPr lang="en-US" cap="none" dirty="0"/>
              <a:t>A Church That Is </a:t>
            </a:r>
            <a:r>
              <a:rPr lang="en-US" b="1" cap="none" dirty="0">
                <a:solidFill>
                  <a:srgbClr val="FFFF00"/>
                </a:solidFill>
              </a:rPr>
              <a:t>NEVER SATISFIED</a:t>
            </a:r>
          </a:p>
        </p:txBody>
      </p:sp>
      <p:sp>
        <p:nvSpPr>
          <p:cNvPr id="3" name="Content Placeholder 2">
            <a:extLst>
              <a:ext uri="{FF2B5EF4-FFF2-40B4-BE49-F238E27FC236}">
                <a16:creationId xmlns:a16="http://schemas.microsoft.com/office/drawing/2014/main" id="{C9664098-E306-4BB1-A845-D5B3D4118320}"/>
              </a:ext>
            </a:extLst>
          </p:cNvPr>
          <p:cNvSpPr>
            <a:spLocks noGrp="1"/>
          </p:cNvSpPr>
          <p:nvPr>
            <p:ph idx="1"/>
          </p:nvPr>
        </p:nvSpPr>
        <p:spPr>
          <a:xfrm>
            <a:off x="530087" y="1166191"/>
            <a:ext cx="11105322" cy="5393635"/>
          </a:xfrm>
        </p:spPr>
        <p:txBody>
          <a:bodyPr>
            <a:noAutofit/>
          </a:bodyPr>
          <a:lstStyle/>
          <a:p>
            <a:r>
              <a:rPr lang="en-US" sz="2600" b="1" dirty="0">
                <a:latin typeface="Arial" panose="020B0604020202020204" pitchFamily="34" charset="0"/>
                <a:cs typeface="Arial" panose="020B0604020202020204" pitchFamily="34" charset="0"/>
              </a:rPr>
              <a:t>Matthew 25:25-27 NKJV  </a:t>
            </a:r>
            <a:r>
              <a:rPr lang="en-US" sz="2600" b="1" dirty="0">
                <a:solidFill>
                  <a:srgbClr val="FF0000"/>
                </a:solidFill>
                <a:latin typeface="Arial" panose="020B0604020202020204" pitchFamily="34" charset="0"/>
                <a:cs typeface="Arial" panose="020B0604020202020204" pitchFamily="34" charset="0"/>
              </a:rPr>
              <a:t>And I was afraid, and went and hid your talent in the ground. Look, there you have what is yours.'  (26)  "But his lord answered and said to him, 'You wicked and lazy servant, you knew that I reap where I have not sown, and gather where I have not scattered seed.  (27)  So you ought to have deposited my money with the bankers, and at my coming I would have received back my own with interest.   </a:t>
            </a:r>
            <a:r>
              <a:rPr lang="en-US" sz="2600" i="1" dirty="0">
                <a:latin typeface="Arial" panose="020B0604020202020204" pitchFamily="34" charset="0"/>
                <a:cs typeface="Arial" panose="020B0604020202020204" pitchFamily="34" charset="0"/>
              </a:rPr>
              <a:t>[“Good enough” is NOT good enough!]</a:t>
            </a:r>
            <a:endParaRPr lang="en-US" sz="2600" b="1" i="1" dirty="0">
              <a:latin typeface="Arial" panose="020B0604020202020204" pitchFamily="34" charset="0"/>
              <a:cs typeface="Arial" panose="020B0604020202020204" pitchFamily="34" charset="0"/>
            </a:endParaRPr>
          </a:p>
          <a:p>
            <a:r>
              <a:rPr lang="en-US" sz="2600" b="1" i="1" dirty="0">
                <a:latin typeface="Arial" panose="020B0604020202020204" pitchFamily="34" charset="0"/>
                <a:cs typeface="Arial" panose="020B0604020202020204" pitchFamily="34" charset="0"/>
              </a:rPr>
              <a:t>“Help us to grow in strength and in number…”</a:t>
            </a:r>
          </a:p>
          <a:p>
            <a:r>
              <a:rPr lang="en-US" sz="2600" b="1" dirty="0">
                <a:latin typeface="Arial" panose="020B0604020202020204" pitchFamily="34" charset="0"/>
                <a:cs typeface="Arial" panose="020B0604020202020204" pitchFamily="34" charset="0"/>
              </a:rPr>
              <a:t>Tied to INDIVIDUAL growth.  EVERY member growing in knowledge and service (including the Elders! Acts 20:28).  Are we stronger than last year, last month? </a:t>
            </a:r>
          </a:p>
          <a:p>
            <a:r>
              <a:rPr lang="en-US" sz="2600" b="1" dirty="0">
                <a:latin typeface="Arial" panose="020B0604020202020204" pitchFamily="34" charset="0"/>
                <a:cs typeface="Arial" panose="020B0604020202020204" pitchFamily="34" charset="0"/>
              </a:rPr>
              <a:t>Churches that do not simply “glory in their strengths,” but seek to identify their weak areas and strengthen them!</a:t>
            </a:r>
          </a:p>
        </p:txBody>
      </p:sp>
    </p:spTree>
    <p:extLst>
      <p:ext uri="{BB962C8B-B14F-4D97-AF65-F5344CB8AC3E}">
        <p14:creationId xmlns:p14="http://schemas.microsoft.com/office/powerpoint/2010/main" val="30446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7F456-CA69-4A88-9CA8-B583885875F3}"/>
              </a:ext>
            </a:extLst>
          </p:cNvPr>
          <p:cNvSpPr>
            <a:spLocks noGrp="1"/>
          </p:cNvSpPr>
          <p:nvPr>
            <p:ph type="title"/>
          </p:nvPr>
        </p:nvSpPr>
        <p:spPr>
          <a:xfrm>
            <a:off x="0" y="0"/>
            <a:ext cx="12192000" cy="490330"/>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n-US" sz="4000" dirty="0">
                <a:latin typeface="+mj-lt"/>
              </a:rPr>
              <a:t>A CHURCH THAT </a:t>
            </a:r>
            <a:r>
              <a:rPr lang="en-US" sz="4000" cap="none" dirty="0">
                <a:solidFill>
                  <a:srgbClr val="FFFF00"/>
                </a:solidFill>
                <a:latin typeface="+mj-lt"/>
              </a:rPr>
              <a:t>BELIEVES IN GOD’S PLAN</a:t>
            </a:r>
            <a:endParaRPr lang="en-US" sz="4000" dirty="0">
              <a:solidFill>
                <a:srgbClr val="FFFF00"/>
              </a:solidFill>
              <a:latin typeface="+mj-lt"/>
            </a:endParaRPr>
          </a:p>
        </p:txBody>
      </p:sp>
      <p:sp>
        <p:nvSpPr>
          <p:cNvPr id="3" name="Content Placeholder 2">
            <a:extLst>
              <a:ext uri="{FF2B5EF4-FFF2-40B4-BE49-F238E27FC236}">
                <a16:creationId xmlns:a16="http://schemas.microsoft.com/office/drawing/2014/main" id="{25CEF23B-5AA0-4150-80F6-59FEBAACCDAE}"/>
              </a:ext>
            </a:extLst>
          </p:cNvPr>
          <p:cNvSpPr>
            <a:spLocks noGrp="1"/>
          </p:cNvSpPr>
          <p:nvPr>
            <p:ph idx="1"/>
          </p:nvPr>
        </p:nvSpPr>
        <p:spPr>
          <a:xfrm>
            <a:off x="212035" y="622852"/>
            <a:ext cx="11741426" cy="6122505"/>
          </a:xfrm>
        </p:spPr>
        <p:style>
          <a:lnRef idx="2">
            <a:schemeClr val="dk1"/>
          </a:lnRef>
          <a:fillRef idx="1">
            <a:schemeClr val="lt1"/>
          </a:fillRef>
          <a:effectRef idx="0">
            <a:schemeClr val="dk1"/>
          </a:effectRef>
          <a:fontRef idx="minor">
            <a:schemeClr val="dk1"/>
          </a:fontRef>
        </p:style>
        <p:txBody>
          <a:bodyPr>
            <a:noAutofit/>
          </a:bodyPr>
          <a:lstStyle/>
          <a:p>
            <a:r>
              <a:rPr lang="en-US" sz="2300" dirty="0">
                <a:latin typeface="Arial" panose="020B0604020202020204" pitchFamily="34" charset="0"/>
                <a:cs typeface="Arial" panose="020B0604020202020204" pitchFamily="34" charset="0"/>
              </a:rPr>
              <a:t>One challenge local churches have always faced is the PESSIMISM and DEFEATISM that can rob it of its will to work! </a:t>
            </a:r>
          </a:p>
          <a:p>
            <a:r>
              <a:rPr lang="en-US" sz="2300" b="1" dirty="0">
                <a:solidFill>
                  <a:srgbClr val="FF0000"/>
                </a:solidFill>
                <a:latin typeface="Arial" panose="020B0604020202020204" pitchFamily="34" charset="0"/>
                <a:cs typeface="Arial" panose="020B0604020202020204" pitchFamily="34" charset="0"/>
              </a:rPr>
              <a:t>Israel CHALLENGED at KADESH.  Cf. Numbers 13:26—14:2.</a:t>
            </a:r>
          </a:p>
          <a:p>
            <a:r>
              <a:rPr lang="en-US" sz="2300" dirty="0">
                <a:latin typeface="Arial" panose="020B0604020202020204" pitchFamily="34" charset="0"/>
                <a:cs typeface="Arial" panose="020B0604020202020204" pitchFamily="34" charset="0"/>
              </a:rPr>
              <a:t>WE are WELL ABLE to accomplish God’s will in ANY situation, in ANY generation!</a:t>
            </a:r>
          </a:p>
          <a:p>
            <a:r>
              <a:rPr lang="en-US" sz="2300" dirty="0">
                <a:latin typeface="Arial" panose="020B0604020202020204" pitchFamily="34" charset="0"/>
                <a:cs typeface="Arial" panose="020B0604020202020204" pitchFamily="34" charset="0"/>
              </a:rPr>
              <a:t>2 Corinthians 2:14-17 GW  </a:t>
            </a:r>
            <a:r>
              <a:rPr lang="en-US" sz="2300" b="1" dirty="0">
                <a:solidFill>
                  <a:srgbClr val="FF0000"/>
                </a:solidFill>
                <a:latin typeface="Arial" panose="020B0604020202020204" pitchFamily="34" charset="0"/>
                <a:cs typeface="Arial" panose="020B0604020202020204" pitchFamily="34" charset="0"/>
              </a:rPr>
              <a:t>But </a:t>
            </a:r>
            <a:r>
              <a:rPr lang="en-US" sz="2300" b="1" dirty="0">
                <a:solidFill>
                  <a:srgbClr val="0070C0"/>
                </a:solidFill>
                <a:latin typeface="Arial" panose="020B0604020202020204" pitchFamily="34" charset="0"/>
                <a:cs typeface="Arial" panose="020B0604020202020204" pitchFamily="34" charset="0"/>
              </a:rPr>
              <a:t>I thank God, who always leads us in victory because of Christ. Wherever we go, God uses us to make clear what it means to know Christ</a:t>
            </a:r>
            <a:r>
              <a:rPr lang="en-US" sz="2300" b="1" dirty="0">
                <a:solidFill>
                  <a:srgbClr val="FF0000"/>
                </a:solidFill>
                <a:latin typeface="Arial" panose="020B0604020202020204" pitchFamily="34" charset="0"/>
                <a:cs typeface="Arial" panose="020B0604020202020204" pitchFamily="34" charset="0"/>
              </a:rPr>
              <a:t>. It's like a fragrance that fills the air.  (15)  To God we are the aroma of Christ among those who are saved and among those who are dying.  (16)  To some people we are a deadly fragrance, while to others we are a life-giving fragrance. Who is qualified to tell about Christ?  (17)  At least we don't go around selling an impure word of God like many others. The opposite is true. </a:t>
            </a:r>
            <a:r>
              <a:rPr lang="en-US" sz="2300" b="1" dirty="0">
                <a:solidFill>
                  <a:srgbClr val="0070C0"/>
                </a:solidFill>
                <a:latin typeface="Arial" panose="020B0604020202020204" pitchFamily="34" charset="0"/>
                <a:cs typeface="Arial" panose="020B0604020202020204" pitchFamily="34" charset="0"/>
              </a:rPr>
              <a:t>As Christ's spokesmen and in God's presence, we speak the pure message that comes from God.</a:t>
            </a:r>
          </a:p>
          <a:p>
            <a:r>
              <a:rPr lang="en-US" sz="2300" dirty="0">
                <a:latin typeface="Arial" panose="020B0604020202020204" pitchFamily="34" charset="0"/>
                <a:cs typeface="Arial" panose="020B0604020202020204" pitchFamily="34" charset="0"/>
              </a:rPr>
              <a:t>Daniel 2:44 KJV  </a:t>
            </a:r>
            <a:r>
              <a:rPr lang="en-US" sz="2300" b="1" dirty="0">
                <a:solidFill>
                  <a:srgbClr val="FF0000"/>
                </a:solidFill>
                <a:latin typeface="Arial" panose="020B0604020202020204" pitchFamily="34" charset="0"/>
                <a:cs typeface="Arial" panose="020B0604020202020204" pitchFamily="34" charset="0"/>
              </a:rPr>
              <a:t>And in the days of these kings shall the God of heaven set up a kingdom, which shall never be destroyed: and the kingdom shall not be left to other people, but it shall break in pieces and consume all these kingdoms, and </a:t>
            </a:r>
            <a:r>
              <a:rPr lang="en-US" sz="2300" b="1" dirty="0">
                <a:solidFill>
                  <a:srgbClr val="0070C0"/>
                </a:solidFill>
                <a:latin typeface="Arial" panose="020B0604020202020204" pitchFamily="34" charset="0"/>
                <a:cs typeface="Arial" panose="020B0604020202020204" pitchFamily="34" charset="0"/>
              </a:rPr>
              <a:t>it shall stand for ever.  </a:t>
            </a:r>
            <a:r>
              <a:rPr lang="en-US" b="1" dirty="0">
                <a:solidFill>
                  <a:schemeClr val="tx1"/>
                </a:solidFill>
                <a:cs typeface="Arial" panose="020B0604020202020204" pitchFamily="34" charset="0"/>
              </a:rPr>
              <a:t>[Stop thinking/acting like a GRASSHOPPER!]</a:t>
            </a:r>
            <a:endParaRPr lang="en-US" sz="2300" b="1" dirty="0">
              <a:solidFill>
                <a:schemeClr val="tx1"/>
              </a:solidFill>
              <a:cs typeface="Arial" panose="020B0604020202020204" pitchFamily="34" charset="0"/>
            </a:endParaRPr>
          </a:p>
        </p:txBody>
      </p:sp>
    </p:spTree>
    <p:extLst>
      <p:ext uri="{BB962C8B-B14F-4D97-AF65-F5344CB8AC3E}">
        <p14:creationId xmlns:p14="http://schemas.microsoft.com/office/powerpoint/2010/main" val="133763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2D8BA-E914-E8B1-3E68-AA530B40FB66}"/>
              </a:ext>
            </a:extLst>
          </p:cNvPr>
          <p:cNvSpPr>
            <a:spLocks noGrp="1"/>
          </p:cNvSpPr>
          <p:nvPr>
            <p:ph type="title"/>
          </p:nvPr>
        </p:nvSpPr>
        <p:spPr>
          <a:xfrm>
            <a:off x="0" y="1"/>
            <a:ext cx="12192000" cy="62285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b="1" dirty="0"/>
              <a:t>A CHURCH </a:t>
            </a:r>
            <a:r>
              <a:rPr lang="en-US" b="1" dirty="0">
                <a:solidFill>
                  <a:srgbClr val="FFFF00"/>
                </a:solidFill>
              </a:rPr>
              <a:t>FULLY ORGANIZED</a:t>
            </a:r>
          </a:p>
        </p:txBody>
      </p:sp>
      <p:sp>
        <p:nvSpPr>
          <p:cNvPr id="3" name="Content Placeholder 2">
            <a:extLst>
              <a:ext uri="{FF2B5EF4-FFF2-40B4-BE49-F238E27FC236}">
                <a16:creationId xmlns:a16="http://schemas.microsoft.com/office/drawing/2014/main" id="{F0612DE5-2E50-EB9F-92B0-D7E2DA7CEFC1}"/>
              </a:ext>
            </a:extLst>
          </p:cNvPr>
          <p:cNvSpPr>
            <a:spLocks noGrp="1"/>
          </p:cNvSpPr>
          <p:nvPr>
            <p:ph idx="1"/>
          </p:nvPr>
        </p:nvSpPr>
        <p:spPr>
          <a:xfrm>
            <a:off x="265043" y="821635"/>
            <a:ext cx="11648661" cy="5936973"/>
          </a:xfrm>
        </p:spPr>
        <p:txBody>
          <a:bodyPr>
            <a:normAutofit fontScale="92500" lnSpcReduction="20000"/>
          </a:bodyPr>
          <a:lstStyle/>
          <a:p>
            <a:r>
              <a:rPr lang="en-US" sz="2800" dirty="0">
                <a:latin typeface="Arial" panose="020B0604020202020204" pitchFamily="34" charset="0"/>
                <a:cs typeface="Arial" panose="020B0604020202020204" pitchFamily="34" charset="0"/>
              </a:rPr>
              <a:t>Philippians 1:1 KJV  </a:t>
            </a:r>
            <a:br>
              <a:rPr lang="en-US" sz="2800" b="1" dirty="0">
                <a:latin typeface="Arial" panose="020B0604020202020204" pitchFamily="34" charset="0"/>
                <a:cs typeface="Arial" panose="020B0604020202020204" pitchFamily="34" charset="0"/>
              </a:rPr>
            </a:br>
            <a:r>
              <a:rPr lang="en-US" sz="2800" b="1" dirty="0">
                <a:solidFill>
                  <a:srgbClr val="FF0000"/>
                </a:solidFill>
                <a:latin typeface="Arial" panose="020B0604020202020204" pitchFamily="34" charset="0"/>
                <a:cs typeface="Arial" panose="020B0604020202020204" pitchFamily="34" charset="0"/>
              </a:rPr>
              <a:t>Paul and Timotheus, the servants of Jesus Christ, to all the saints in Christ Jesus which are at Philippi, with the bishops and deacons</a:t>
            </a:r>
          </a:p>
          <a:p>
            <a:r>
              <a:rPr lang="en-US" sz="2800" b="1" dirty="0">
                <a:latin typeface="Arial" panose="020B0604020202020204" pitchFamily="34" charset="0"/>
                <a:cs typeface="Arial" panose="020B0604020202020204" pitchFamily="34" charset="0"/>
              </a:rPr>
              <a:t>Local churches work BEST when they function with God’s intended order:</a:t>
            </a:r>
          </a:p>
          <a:p>
            <a:pPr lvl="1"/>
            <a:r>
              <a:rPr lang="en-US" sz="2600" b="1" dirty="0">
                <a:solidFill>
                  <a:srgbClr val="FF0000"/>
                </a:solidFill>
                <a:latin typeface="Arial" panose="020B0604020202020204" pitchFamily="34" charset="0"/>
                <a:cs typeface="Arial" panose="020B0604020202020204" pitchFamily="34" charset="0"/>
              </a:rPr>
              <a:t>Elders as SHEPHERDS.</a:t>
            </a:r>
          </a:p>
          <a:p>
            <a:pPr lvl="2"/>
            <a:r>
              <a:rPr lang="en-US" sz="2200" b="1" dirty="0">
                <a:latin typeface="Arial" panose="020B0604020202020204" pitchFamily="34" charset="0"/>
                <a:cs typeface="Arial" panose="020B0604020202020204" pitchFamily="34" charset="0"/>
              </a:rPr>
              <a:t>Acts 20:28-29 KJV  Take heed therefore unto yourselves, and to all the flock, over the which the Holy Ghost hath made you </a:t>
            </a:r>
            <a:r>
              <a:rPr lang="en-US" sz="2200" b="1" u="sng" dirty="0">
                <a:latin typeface="Arial" panose="020B0604020202020204" pitchFamily="34" charset="0"/>
                <a:cs typeface="Arial" panose="020B0604020202020204" pitchFamily="34" charset="0"/>
              </a:rPr>
              <a:t>overseers</a:t>
            </a:r>
            <a:r>
              <a:rPr lang="en-US" sz="2200" b="1" dirty="0">
                <a:latin typeface="Arial" panose="020B0604020202020204" pitchFamily="34" charset="0"/>
                <a:cs typeface="Arial" panose="020B0604020202020204" pitchFamily="34" charset="0"/>
              </a:rPr>
              <a:t>, to </a:t>
            </a:r>
            <a:r>
              <a:rPr lang="en-US" sz="2200" b="1" u="sng" dirty="0">
                <a:latin typeface="Arial" panose="020B0604020202020204" pitchFamily="34" charset="0"/>
                <a:cs typeface="Arial" panose="020B0604020202020204" pitchFamily="34" charset="0"/>
              </a:rPr>
              <a:t>feed</a:t>
            </a:r>
            <a:r>
              <a:rPr lang="en-US" sz="2200" b="1" dirty="0">
                <a:latin typeface="Arial" panose="020B0604020202020204" pitchFamily="34" charset="0"/>
                <a:cs typeface="Arial" panose="020B0604020202020204" pitchFamily="34" charset="0"/>
              </a:rPr>
              <a:t> the church of God, which he hath purchased with his own blood.  (29)  For I know this, that after my departing shall </a:t>
            </a:r>
            <a:r>
              <a:rPr lang="en-US" sz="2200" b="1" u="sng" dirty="0">
                <a:latin typeface="Arial" panose="020B0604020202020204" pitchFamily="34" charset="0"/>
                <a:cs typeface="Arial" panose="020B0604020202020204" pitchFamily="34" charset="0"/>
              </a:rPr>
              <a:t>grievous wolves</a:t>
            </a:r>
            <a:r>
              <a:rPr lang="en-US" sz="2200" b="1" dirty="0">
                <a:latin typeface="Arial" panose="020B0604020202020204" pitchFamily="34" charset="0"/>
                <a:cs typeface="Arial" panose="020B0604020202020204" pitchFamily="34" charset="0"/>
              </a:rPr>
              <a:t> enter in among you, not sparing the flock.</a:t>
            </a:r>
          </a:p>
          <a:p>
            <a:pPr lvl="2"/>
            <a:r>
              <a:rPr lang="en-US" sz="2200" b="1" dirty="0">
                <a:latin typeface="Arial" panose="020B0604020202020204" pitchFamily="34" charset="0"/>
                <a:cs typeface="Arial" panose="020B0604020202020204" pitchFamily="34" charset="0"/>
              </a:rPr>
              <a:t>Cf. [John 10:11-14].</a:t>
            </a:r>
          </a:p>
          <a:p>
            <a:pPr lvl="1"/>
            <a:r>
              <a:rPr lang="en-US" sz="2600" b="1" dirty="0">
                <a:solidFill>
                  <a:srgbClr val="FF0000"/>
                </a:solidFill>
                <a:latin typeface="Arial" panose="020B0604020202020204" pitchFamily="34" charset="0"/>
                <a:cs typeface="Arial" panose="020B0604020202020204" pitchFamily="34" charset="0"/>
              </a:rPr>
              <a:t>Saints as FOLLOWERS of right.</a:t>
            </a:r>
          </a:p>
          <a:p>
            <a:pPr lvl="2"/>
            <a:r>
              <a:rPr lang="en-US" sz="2200" b="1" dirty="0">
                <a:latin typeface="Arial" panose="020B0604020202020204" pitchFamily="34" charset="0"/>
                <a:cs typeface="Arial" panose="020B0604020202020204" pitchFamily="34" charset="0"/>
              </a:rPr>
              <a:t>Hebrews 13:17 KJV  </a:t>
            </a:r>
            <a:r>
              <a:rPr lang="en-US" sz="2200" b="1" u="sng" dirty="0">
                <a:latin typeface="Arial" panose="020B0604020202020204" pitchFamily="34" charset="0"/>
                <a:cs typeface="Arial" panose="020B0604020202020204" pitchFamily="34" charset="0"/>
              </a:rPr>
              <a:t>Obey</a:t>
            </a:r>
            <a:r>
              <a:rPr lang="en-US" sz="2200" b="1" dirty="0">
                <a:latin typeface="Arial" panose="020B0604020202020204" pitchFamily="34" charset="0"/>
                <a:cs typeface="Arial" panose="020B0604020202020204" pitchFamily="34" charset="0"/>
              </a:rPr>
              <a:t> them that have the rule over you, and </a:t>
            </a:r>
            <a:r>
              <a:rPr lang="en-US" sz="2200" b="1" u="sng" dirty="0">
                <a:latin typeface="Arial" panose="020B0604020202020204" pitchFamily="34" charset="0"/>
                <a:cs typeface="Arial" panose="020B0604020202020204" pitchFamily="34" charset="0"/>
              </a:rPr>
              <a:t>submit</a:t>
            </a:r>
            <a:r>
              <a:rPr lang="en-US" sz="2200" b="1" dirty="0">
                <a:latin typeface="Arial" panose="020B0604020202020204" pitchFamily="34" charset="0"/>
                <a:cs typeface="Arial" panose="020B0604020202020204" pitchFamily="34" charset="0"/>
              </a:rPr>
              <a:t> yourselves: for they watch for your souls, as they that must give account, that they may do it </a:t>
            </a:r>
            <a:r>
              <a:rPr lang="en-US" sz="2200" b="1" u="sng" dirty="0">
                <a:latin typeface="Arial" panose="020B0604020202020204" pitchFamily="34" charset="0"/>
                <a:cs typeface="Arial" panose="020B0604020202020204" pitchFamily="34" charset="0"/>
              </a:rPr>
              <a:t>with joy, and not with grief</a:t>
            </a:r>
            <a:r>
              <a:rPr lang="en-US" sz="2200" b="1" dirty="0">
                <a:latin typeface="Arial" panose="020B0604020202020204" pitchFamily="34" charset="0"/>
                <a:cs typeface="Arial" panose="020B0604020202020204" pitchFamily="34" charset="0"/>
              </a:rPr>
              <a:t>: for that is unprofitable for you.</a:t>
            </a:r>
          </a:p>
          <a:p>
            <a:pPr lvl="2"/>
            <a:r>
              <a:rPr lang="en-US" sz="2200" b="1" dirty="0">
                <a:latin typeface="Arial" panose="020B0604020202020204" pitchFamily="34" charset="0"/>
                <a:cs typeface="Arial" panose="020B0604020202020204" pitchFamily="34" charset="0"/>
              </a:rPr>
              <a:t>Limited promise [Acts 5:29], yet a solemn pledge!</a:t>
            </a:r>
          </a:p>
          <a:p>
            <a:pPr lvl="1"/>
            <a:r>
              <a:rPr lang="en-US" sz="2600" b="1" dirty="0">
                <a:solidFill>
                  <a:srgbClr val="FF0000"/>
                </a:solidFill>
                <a:latin typeface="Arial" panose="020B0604020202020204" pitchFamily="34" charset="0"/>
                <a:cs typeface="Arial" panose="020B0604020202020204" pitchFamily="34" charset="0"/>
              </a:rPr>
              <a:t>Deacons as SPECIAL SERVANTS.</a:t>
            </a:r>
          </a:p>
          <a:p>
            <a:pPr lvl="2"/>
            <a:r>
              <a:rPr lang="en-US" sz="2200" b="1" dirty="0">
                <a:latin typeface="Arial" panose="020B0604020202020204" pitchFamily="34" charset="0"/>
                <a:cs typeface="Arial" panose="020B0604020202020204" pitchFamily="34" charset="0"/>
              </a:rPr>
              <a:t>Acts 6:3-4 KJV  Wherefore, brethren, look ye out among you seven men of honest report, full of the Holy Ghost and wisdom, whom </a:t>
            </a:r>
            <a:r>
              <a:rPr lang="en-US" sz="2200" b="1" u="sng" dirty="0">
                <a:latin typeface="Arial" panose="020B0604020202020204" pitchFamily="34" charset="0"/>
                <a:cs typeface="Arial" panose="020B0604020202020204" pitchFamily="34" charset="0"/>
              </a:rPr>
              <a:t>we may appoint over this business</a:t>
            </a:r>
            <a:r>
              <a:rPr lang="en-US" sz="2200" b="1" dirty="0">
                <a:latin typeface="Arial" panose="020B0604020202020204" pitchFamily="34" charset="0"/>
                <a:cs typeface="Arial" panose="020B0604020202020204" pitchFamily="34" charset="0"/>
              </a:rPr>
              <a:t>.  (4)  But we will give ourselves continually to prayer, and to the ministry of the word.</a:t>
            </a:r>
          </a:p>
          <a:p>
            <a:pPr lvl="2"/>
            <a:r>
              <a:rPr lang="en-US" sz="2200" b="1" dirty="0">
                <a:latin typeface="Arial" panose="020B0604020202020204" pitchFamily="34" charset="0"/>
                <a:cs typeface="Arial" panose="020B0604020202020204" pitchFamily="34" charset="0"/>
              </a:rPr>
              <a:t>NO work for the Lord’s cause is MENIAL!  [Mark 9:41].</a:t>
            </a:r>
          </a:p>
        </p:txBody>
      </p:sp>
    </p:spTree>
    <p:extLst>
      <p:ext uri="{BB962C8B-B14F-4D97-AF65-F5344CB8AC3E}">
        <p14:creationId xmlns:p14="http://schemas.microsoft.com/office/powerpoint/2010/main" val="51131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C53F6-7FA3-466D-B775-FDA2EAD3E4A3}"/>
              </a:ext>
            </a:extLst>
          </p:cNvPr>
          <p:cNvSpPr>
            <a:spLocks noGrp="1"/>
          </p:cNvSpPr>
          <p:nvPr>
            <p:ph type="title"/>
          </p:nvPr>
        </p:nvSpPr>
        <p:spPr>
          <a:xfrm>
            <a:off x="0" y="0"/>
            <a:ext cx="12192000" cy="1020417"/>
          </a:xfrm>
        </p:spPr>
        <p:style>
          <a:lnRef idx="2">
            <a:schemeClr val="dk1">
              <a:shade val="50000"/>
            </a:schemeClr>
          </a:lnRef>
          <a:fillRef idx="1">
            <a:schemeClr val="dk1"/>
          </a:fillRef>
          <a:effectRef idx="0">
            <a:schemeClr val="dk1"/>
          </a:effectRef>
          <a:fontRef idx="minor">
            <a:schemeClr val="lt1"/>
          </a:fontRef>
        </p:style>
        <p:txBody>
          <a:bodyPr/>
          <a:lstStyle/>
          <a:p>
            <a:r>
              <a:rPr lang="en-US" cap="none" dirty="0"/>
              <a:t>A Church That </a:t>
            </a:r>
            <a:r>
              <a:rPr lang="en-US" cap="none" dirty="0">
                <a:solidFill>
                  <a:srgbClr val="FFFF00"/>
                </a:solidFill>
              </a:rPr>
              <a:t>SEEKS THE LOST</a:t>
            </a:r>
          </a:p>
        </p:txBody>
      </p:sp>
      <p:sp>
        <p:nvSpPr>
          <p:cNvPr id="3" name="Content Placeholder 2">
            <a:extLst>
              <a:ext uri="{FF2B5EF4-FFF2-40B4-BE49-F238E27FC236}">
                <a16:creationId xmlns:a16="http://schemas.microsoft.com/office/drawing/2014/main" id="{D0BD148E-6ED0-428F-84C1-44E900BA8E1A}"/>
              </a:ext>
            </a:extLst>
          </p:cNvPr>
          <p:cNvSpPr>
            <a:spLocks noGrp="1"/>
          </p:cNvSpPr>
          <p:nvPr>
            <p:ph idx="1"/>
          </p:nvPr>
        </p:nvSpPr>
        <p:spPr>
          <a:xfrm>
            <a:off x="397565" y="1139687"/>
            <a:ext cx="11569148" cy="5539409"/>
          </a:xfrm>
        </p:spPr>
        <p:txBody>
          <a:bodyPr>
            <a:noAutofit/>
          </a:bodyPr>
          <a:lstStyle/>
          <a:p>
            <a:r>
              <a:rPr lang="en-US" sz="3500" b="1" dirty="0">
                <a:latin typeface="Arial" panose="020B0604020202020204" pitchFamily="34" charset="0"/>
                <a:cs typeface="Arial" panose="020B0604020202020204" pitchFamily="34" charset="0"/>
              </a:rPr>
              <a:t>“Evangelistic mentality!”</a:t>
            </a:r>
          </a:p>
          <a:p>
            <a:r>
              <a:rPr lang="en-US" sz="3500" b="1" dirty="0">
                <a:latin typeface="Arial" panose="020B0604020202020204" pitchFamily="34" charset="0"/>
                <a:cs typeface="Arial" panose="020B0604020202020204" pitchFamily="34" charset="0"/>
              </a:rPr>
              <a:t>[Acts 11:19-26] [Matthew 9:35-38].</a:t>
            </a:r>
          </a:p>
          <a:p>
            <a:r>
              <a:rPr lang="en-US" sz="3500" b="1" i="1" dirty="0">
                <a:latin typeface="Arial" panose="020B0604020202020204" pitchFamily="34" charset="0"/>
                <a:cs typeface="Arial" panose="020B0604020202020204" pitchFamily="34" charset="0"/>
              </a:rPr>
              <a:t>“I can’t do that…”</a:t>
            </a:r>
          </a:p>
          <a:p>
            <a:pPr lvl="1"/>
            <a:r>
              <a:rPr lang="en-US" sz="2800" b="1" dirty="0">
                <a:solidFill>
                  <a:srgbClr val="FF0000"/>
                </a:solidFill>
                <a:latin typeface="Arial" panose="020B0604020202020204" pitchFamily="34" charset="0"/>
                <a:cs typeface="Arial" panose="020B0604020202020204" pitchFamily="34" charset="0"/>
              </a:rPr>
              <a:t>We all CAN LIVE the Gospel and let our light SHINE! [Matthew 5:16] [1 Peter 3:15] </a:t>
            </a:r>
            <a:r>
              <a:rPr lang="en-US" sz="2800" i="1" dirty="0">
                <a:latin typeface="Arial" panose="020B0604020202020204" pitchFamily="34" charset="0"/>
                <a:cs typeface="Arial" panose="020B0604020202020204" pitchFamily="34" charset="0"/>
              </a:rPr>
              <a:t>(Lights shine brightest when it is darkest!).</a:t>
            </a:r>
          </a:p>
          <a:p>
            <a:pPr lvl="1"/>
            <a:r>
              <a:rPr lang="en-US" sz="2800" b="1" dirty="0">
                <a:solidFill>
                  <a:srgbClr val="FF0000"/>
                </a:solidFill>
                <a:latin typeface="Arial" panose="020B0604020202020204" pitchFamily="34" charset="0"/>
                <a:cs typeface="Arial" panose="020B0604020202020204" pitchFamily="34" charset="0"/>
              </a:rPr>
              <a:t>We CAN “Bring up the name of the Lord,” UNASHAMED.  [Acts 16:25, 30].</a:t>
            </a:r>
          </a:p>
          <a:p>
            <a:pPr lvl="1"/>
            <a:r>
              <a:rPr lang="en-US" sz="2800" b="1" dirty="0">
                <a:solidFill>
                  <a:srgbClr val="FF0000"/>
                </a:solidFill>
                <a:latin typeface="Arial" panose="020B0604020202020204" pitchFamily="34" charset="0"/>
                <a:cs typeface="Arial" panose="020B0604020202020204" pitchFamily="34" charset="0"/>
              </a:rPr>
              <a:t>We all CAN INVITE people to learn about Jesus [John 1:35-49].</a:t>
            </a:r>
          </a:p>
          <a:p>
            <a:pPr lvl="1"/>
            <a:r>
              <a:rPr lang="en-US" sz="2800" b="1" dirty="0">
                <a:solidFill>
                  <a:srgbClr val="FF0000"/>
                </a:solidFill>
                <a:latin typeface="Arial" panose="020B0604020202020204" pitchFamily="34" charset="0"/>
                <a:cs typeface="Arial" panose="020B0604020202020204" pitchFamily="34" charset="0"/>
              </a:rPr>
              <a:t>WELCOME visitors!  </a:t>
            </a:r>
            <a:r>
              <a:rPr lang="en-US" sz="2800" i="1" dirty="0">
                <a:latin typeface="Arial" panose="020B0604020202020204" pitchFamily="34" charset="0"/>
                <a:cs typeface="Arial" panose="020B0604020202020204" pitchFamily="34" charset="0"/>
              </a:rPr>
              <a:t>(“10 minute rule”).</a:t>
            </a:r>
          </a:p>
          <a:p>
            <a:r>
              <a:rPr lang="en-US" sz="3500" b="1" dirty="0">
                <a:latin typeface="Arial" panose="020B0604020202020204" pitchFamily="34" charset="0"/>
                <a:cs typeface="Arial" panose="020B0604020202020204" pitchFamily="34" charset="0"/>
              </a:rPr>
              <a:t>What would result if EVERY member of THIS church took this work PERSONALLY?</a:t>
            </a:r>
          </a:p>
        </p:txBody>
      </p:sp>
    </p:spTree>
    <p:extLst>
      <p:ext uri="{BB962C8B-B14F-4D97-AF65-F5344CB8AC3E}">
        <p14:creationId xmlns:p14="http://schemas.microsoft.com/office/powerpoint/2010/main" val="241081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F4A27-6859-4858-ABF8-ACD91F1F4961}"/>
              </a:ext>
            </a:extLst>
          </p:cNvPr>
          <p:cNvSpPr>
            <a:spLocks noGrp="1"/>
          </p:cNvSpPr>
          <p:nvPr>
            <p:ph type="title"/>
          </p:nvPr>
        </p:nvSpPr>
        <p:spPr>
          <a:xfrm>
            <a:off x="0" y="0"/>
            <a:ext cx="12337774" cy="821844"/>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4800" dirty="0"/>
              <a:t>A </a:t>
            </a:r>
            <a:r>
              <a:rPr lang="en-US" sz="4800" cap="none" dirty="0"/>
              <a:t>Church That </a:t>
            </a:r>
            <a:r>
              <a:rPr lang="en-US" sz="4800" cap="none" dirty="0">
                <a:solidFill>
                  <a:srgbClr val="FFFF00"/>
                </a:solidFill>
              </a:rPr>
              <a:t>Is NOT Ashamed Of  </a:t>
            </a:r>
            <a:r>
              <a:rPr lang="en-US" sz="4800" dirty="0">
                <a:solidFill>
                  <a:srgbClr val="FFFF00"/>
                </a:solidFill>
              </a:rPr>
              <a:t>truth</a:t>
            </a:r>
          </a:p>
        </p:txBody>
      </p:sp>
      <p:sp>
        <p:nvSpPr>
          <p:cNvPr id="3" name="Content Placeholder 2">
            <a:extLst>
              <a:ext uri="{FF2B5EF4-FFF2-40B4-BE49-F238E27FC236}">
                <a16:creationId xmlns:a16="http://schemas.microsoft.com/office/drawing/2014/main" id="{1654F364-A2BE-43A6-A8A9-61A3F77DDB87}"/>
              </a:ext>
            </a:extLst>
          </p:cNvPr>
          <p:cNvSpPr>
            <a:spLocks noGrp="1"/>
          </p:cNvSpPr>
          <p:nvPr>
            <p:ph idx="1"/>
          </p:nvPr>
        </p:nvSpPr>
        <p:spPr>
          <a:xfrm>
            <a:off x="278296" y="993913"/>
            <a:ext cx="11661913" cy="5751444"/>
          </a:xfrm>
        </p:spPr>
        <p:txBody>
          <a:bodyPr>
            <a:normAutofit fontScale="92500" lnSpcReduction="20000"/>
          </a:bodyPr>
          <a:lstStyle/>
          <a:p>
            <a:r>
              <a:rPr lang="en-US" sz="3200" b="1" i="1" dirty="0">
                <a:latin typeface="Arial" panose="020B0604020202020204" pitchFamily="34" charset="0"/>
                <a:cs typeface="Arial" panose="020B0604020202020204" pitchFamily="34" charset="0"/>
              </a:rPr>
              <a:t>“Pillar and ground of the truth” </a:t>
            </a:r>
            <a:r>
              <a:rPr lang="en-US" sz="3200" b="1" dirty="0">
                <a:solidFill>
                  <a:srgbClr val="0070C0"/>
                </a:solidFill>
                <a:latin typeface="Arial" panose="020B0604020202020204" pitchFamily="34" charset="0"/>
                <a:cs typeface="Arial" panose="020B0604020202020204" pitchFamily="34" charset="0"/>
              </a:rPr>
              <a:t>[1 Tim. 3:14-16] [2 Tim. 1:6ff.].</a:t>
            </a:r>
          </a:p>
          <a:p>
            <a:r>
              <a:rPr lang="en-US" sz="3200" b="1" dirty="0">
                <a:latin typeface="Arial" panose="020B0604020202020204" pitchFamily="34" charset="0"/>
                <a:cs typeface="Arial" panose="020B0604020202020204" pitchFamily="34" charset="0"/>
              </a:rPr>
              <a:t>THIS is the reason the early church faced persecution AND the reason it grew—They </a:t>
            </a:r>
            <a:r>
              <a:rPr lang="en-US" sz="3200" b="1" u="sng" dirty="0">
                <a:latin typeface="Arial" panose="020B0604020202020204" pitchFamily="34" charset="0"/>
                <a:cs typeface="Arial" panose="020B0604020202020204" pitchFamily="34" charset="0"/>
              </a:rPr>
              <a:t>stood</a:t>
            </a:r>
            <a:r>
              <a:rPr lang="en-US" sz="3200" b="1" dirty="0">
                <a:latin typeface="Arial" panose="020B0604020202020204" pitchFamily="34" charset="0"/>
                <a:cs typeface="Arial" panose="020B0604020202020204" pitchFamily="34" charset="0"/>
              </a:rPr>
              <a:t> for PRINCIPLE</a:t>
            </a:r>
            <a:r>
              <a:rPr lang="en-US" sz="3200" b="1" dirty="0">
                <a:solidFill>
                  <a:srgbClr val="0070C0"/>
                </a:solidFill>
                <a:latin typeface="Arial" panose="020B0604020202020204" pitchFamily="34" charset="0"/>
                <a:cs typeface="Arial" panose="020B0604020202020204" pitchFamily="34" charset="0"/>
              </a:rPr>
              <a:t>. [Cp. Acts 20:26-27]  “Sound churches.”</a:t>
            </a:r>
          </a:p>
          <a:p>
            <a:r>
              <a:rPr lang="en-US" sz="3200" b="1" dirty="0">
                <a:latin typeface="Arial" panose="020B0604020202020204" pitchFamily="34" charset="0"/>
                <a:cs typeface="Arial" panose="020B0604020202020204" pitchFamily="34" charset="0"/>
              </a:rPr>
              <a:t>Many UNPOPULAR stances that TRUTH demands:</a:t>
            </a:r>
          </a:p>
          <a:p>
            <a:pPr lvl="1"/>
            <a:r>
              <a:rPr lang="en-US" sz="3500" b="1" i="1" dirty="0">
                <a:solidFill>
                  <a:srgbClr val="FF0000"/>
                </a:solidFill>
                <a:latin typeface="Arial" panose="020B0604020202020204" pitchFamily="34" charset="0"/>
                <a:cs typeface="Arial" panose="020B0604020202020204" pitchFamily="34" charset="0"/>
              </a:rPr>
              <a:t>Jesus is the ONLY way to life.</a:t>
            </a:r>
          </a:p>
          <a:p>
            <a:pPr lvl="1"/>
            <a:r>
              <a:rPr lang="en-US" sz="3500" b="1" i="1" dirty="0">
                <a:solidFill>
                  <a:srgbClr val="FF0000"/>
                </a:solidFill>
                <a:latin typeface="Arial" panose="020B0604020202020204" pitchFamily="34" charset="0"/>
                <a:cs typeface="Arial" panose="020B0604020202020204" pitchFamily="34" charset="0"/>
              </a:rPr>
              <a:t>Homosexuality is </a:t>
            </a:r>
            <a:r>
              <a:rPr lang="en-US" sz="3500" b="1" i="1" u="sng" dirty="0">
                <a:solidFill>
                  <a:srgbClr val="FF0000"/>
                </a:solidFill>
                <a:latin typeface="Arial" panose="020B0604020202020204" pitchFamily="34" charset="0"/>
                <a:cs typeface="Arial" panose="020B0604020202020204" pitchFamily="34" charset="0"/>
              </a:rPr>
              <a:t>not</a:t>
            </a:r>
            <a:r>
              <a:rPr lang="en-US" sz="3500" b="1" i="1" dirty="0">
                <a:solidFill>
                  <a:srgbClr val="FF0000"/>
                </a:solidFill>
                <a:latin typeface="Arial" panose="020B0604020202020204" pitchFamily="34" charset="0"/>
                <a:cs typeface="Arial" panose="020B0604020202020204" pitchFamily="34" charset="0"/>
              </a:rPr>
              <a:t> a virtue to be proud of, it is a SIN.</a:t>
            </a:r>
          </a:p>
          <a:p>
            <a:pPr lvl="1"/>
            <a:r>
              <a:rPr lang="en-US" sz="3500" b="1" i="1" dirty="0">
                <a:solidFill>
                  <a:srgbClr val="FF0000"/>
                </a:solidFill>
                <a:latin typeface="Arial" panose="020B0604020202020204" pitchFamily="34" charset="0"/>
                <a:cs typeface="Arial" panose="020B0604020202020204" pitchFamily="34" charset="0"/>
              </a:rPr>
              <a:t>Having women preachers is UNSCRIPTURAL.</a:t>
            </a:r>
          </a:p>
          <a:p>
            <a:pPr lvl="1"/>
            <a:r>
              <a:rPr lang="en-US" sz="3500" b="1" i="1" dirty="0">
                <a:solidFill>
                  <a:srgbClr val="FF0000"/>
                </a:solidFill>
                <a:latin typeface="Arial" panose="020B0604020202020204" pitchFamily="34" charset="0"/>
                <a:cs typeface="Arial" panose="020B0604020202020204" pitchFamily="34" charset="0"/>
              </a:rPr>
              <a:t>There is ONE scriptural cause for divorce.</a:t>
            </a:r>
          </a:p>
          <a:p>
            <a:pPr lvl="1"/>
            <a:r>
              <a:rPr lang="en-US" sz="3500" b="1" i="1" dirty="0">
                <a:solidFill>
                  <a:srgbClr val="FF0000"/>
                </a:solidFill>
                <a:latin typeface="Arial" panose="020B0604020202020204" pitchFamily="34" charset="0"/>
                <a:cs typeface="Arial" panose="020B0604020202020204" pitchFamily="34" charset="0"/>
              </a:rPr>
              <a:t>If you marry one who is “put away” from their spouse, that marriage is ADULTERY.</a:t>
            </a:r>
          </a:p>
          <a:p>
            <a:pPr lvl="1"/>
            <a:r>
              <a:rPr lang="en-US" sz="3500" b="1" i="1" dirty="0">
                <a:solidFill>
                  <a:srgbClr val="FF0000"/>
                </a:solidFill>
                <a:latin typeface="Arial" panose="020B0604020202020204" pitchFamily="34" charset="0"/>
                <a:cs typeface="Arial" panose="020B0604020202020204" pitchFamily="34" charset="0"/>
              </a:rPr>
              <a:t>The local church is NOT to be in the business of secular schools, recreation, entertainment, health clinics, etc.</a:t>
            </a:r>
          </a:p>
          <a:p>
            <a:pPr lvl="1"/>
            <a:r>
              <a:rPr lang="en-US" sz="3500" b="1" i="1" dirty="0">
                <a:solidFill>
                  <a:srgbClr val="FF0000"/>
                </a:solidFill>
                <a:latin typeface="Arial" panose="020B0604020202020204" pitchFamily="34" charset="0"/>
                <a:cs typeface="Arial" panose="020B0604020202020204" pitchFamily="34" charset="0"/>
              </a:rPr>
              <a:t>There are ONLY TWO destinations: Heaven or Hell!</a:t>
            </a:r>
          </a:p>
        </p:txBody>
      </p:sp>
    </p:spTree>
    <p:extLst>
      <p:ext uri="{BB962C8B-B14F-4D97-AF65-F5344CB8AC3E}">
        <p14:creationId xmlns:p14="http://schemas.microsoft.com/office/powerpoint/2010/main" val="326944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1B8A4C-DAFD-2BF5-7691-ACEC20FD4A47}"/>
              </a:ext>
            </a:extLst>
          </p:cNvPr>
          <p:cNvSpPr txBox="1"/>
          <p:nvPr/>
        </p:nvSpPr>
        <p:spPr>
          <a:xfrm>
            <a:off x="251791" y="251791"/>
            <a:ext cx="11661913" cy="5693866"/>
          </a:xfrm>
          <a:prstGeom prst="rect">
            <a:avLst/>
          </a:prstGeom>
          <a:noFill/>
        </p:spPr>
        <p:txBody>
          <a:bodyPr wrap="square" rtlCol="0">
            <a:spAutoFit/>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Nebuchadnezzar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spake</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and said unto them, Is it true, O Shadrach, Meshach, and Abednego, do not ye serve my gods, nor worship the golden image which I have set up?  (15)  Now if ye be ready that at what time ye hear the sound of the cornet, flute, harp, sackbut, psaltery, and dulcimer, and all kinds of music, ye fall down and worship the image which I have made; well: but if ye worship not, ye shall be cast the same hour into the midst of a burning fiery furnace; and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who is that God that shall deliver you out of my hands</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t>
            </a:r>
          </a:p>
          <a:p>
            <a:r>
              <a:rPr lang="en-US" sz="2800" b="1" dirty="0">
                <a:effectLst/>
                <a:latin typeface="Calibri" panose="020F0502020204030204" pitchFamily="34" charset="0"/>
                <a:ea typeface="Calibri" panose="020F0502020204030204" pitchFamily="34" charset="0"/>
                <a:cs typeface="Times New Roman" panose="02020603050405020304" pitchFamily="18" charset="0"/>
              </a:rPr>
              <a:t>(16)  Shadrach, Meshach, and Abednego, answered and said to the king, O Nebuchadnezzar,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are not careful to answer thee in this matter.  (17)  If it be so, our God whom we serve is able to deliver us from the burning fiery furnace, and he will deliver us out of thine hand, O king.  (18)  But if not, be it known unto thee, O king, that we will not serve thy gods, nor worship the golden image which thou hast set up.</a:t>
            </a:r>
            <a:endParaRPr lang="en-US" sz="2800" b="1" dirty="0">
              <a:solidFill>
                <a:srgbClr val="FF0000"/>
              </a:solidFill>
            </a:endParaRPr>
          </a:p>
        </p:txBody>
      </p:sp>
      <p:sp>
        <p:nvSpPr>
          <p:cNvPr id="3" name="TextBox 2">
            <a:extLst>
              <a:ext uri="{FF2B5EF4-FFF2-40B4-BE49-F238E27FC236}">
                <a16:creationId xmlns:a16="http://schemas.microsoft.com/office/drawing/2014/main" id="{2A1B035D-9D96-819D-6159-F84A6D440833}"/>
              </a:ext>
            </a:extLst>
          </p:cNvPr>
          <p:cNvSpPr txBox="1"/>
          <p:nvPr/>
        </p:nvSpPr>
        <p:spPr>
          <a:xfrm>
            <a:off x="0" y="6180460"/>
            <a:ext cx="112776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3200" b="1" dirty="0">
                <a:solidFill>
                  <a:srgbClr val="FFFF00"/>
                </a:solidFill>
              </a:rPr>
              <a:t>Daniel 3:14-18 </a:t>
            </a:r>
            <a:r>
              <a:rPr lang="en-US" sz="3200" b="1" dirty="0"/>
              <a:t>KJV </a:t>
            </a:r>
          </a:p>
        </p:txBody>
      </p:sp>
    </p:spTree>
    <p:extLst>
      <p:ext uri="{BB962C8B-B14F-4D97-AF65-F5344CB8AC3E}">
        <p14:creationId xmlns:p14="http://schemas.microsoft.com/office/powerpoint/2010/main" val="259665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1B8A4C-DAFD-2BF5-7691-ACEC20FD4A47}"/>
              </a:ext>
            </a:extLst>
          </p:cNvPr>
          <p:cNvSpPr txBox="1"/>
          <p:nvPr/>
        </p:nvSpPr>
        <p:spPr>
          <a:xfrm>
            <a:off x="251791" y="251791"/>
            <a:ext cx="11661913" cy="5509200"/>
          </a:xfrm>
          <a:prstGeom prst="rect">
            <a:avLst/>
          </a:prstGeom>
          <a:noFill/>
        </p:spPr>
        <p:txBody>
          <a:bodyPr wrap="square" rtlCol="0">
            <a:sp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And unto the angel of the church in Smyrna write; These things saith the first and the last, which was dead, and is alive;  (9)  I know thy works, and tribulation, and poverty, (but thou art rich) and I know the blasphemy of them which say they are Jews, and are not, but are the synagogue of Satan.  </a:t>
            </a:r>
          </a:p>
          <a:p>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  Fear none of those things which thou shalt suffer: behold, the devil shall cast some of you into prison, that ye may be tried; and ye shall have tribulation ten days: be thou faithful unto death, and I will give thee a crown of life.  (11)  He that hath an ear, let him hear what the Spirit saith unto the churches; He that </a:t>
            </a:r>
            <a:r>
              <a:rPr lang="en-US" sz="32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overcometh</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shall not be hurt of the second death.</a:t>
            </a:r>
            <a:endParaRPr lang="en-US" sz="3200" b="1" dirty="0">
              <a:solidFill>
                <a:srgbClr val="FF0000"/>
              </a:solidFill>
            </a:endParaRPr>
          </a:p>
        </p:txBody>
      </p:sp>
      <p:sp>
        <p:nvSpPr>
          <p:cNvPr id="3" name="TextBox 2">
            <a:extLst>
              <a:ext uri="{FF2B5EF4-FFF2-40B4-BE49-F238E27FC236}">
                <a16:creationId xmlns:a16="http://schemas.microsoft.com/office/drawing/2014/main" id="{2A1B035D-9D96-819D-6159-F84A6D440833}"/>
              </a:ext>
            </a:extLst>
          </p:cNvPr>
          <p:cNvSpPr txBox="1"/>
          <p:nvPr/>
        </p:nvSpPr>
        <p:spPr>
          <a:xfrm>
            <a:off x="0" y="6180460"/>
            <a:ext cx="112776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3200" b="1" dirty="0">
                <a:solidFill>
                  <a:srgbClr val="FFFF00"/>
                </a:solidFill>
                <a:effectLst/>
                <a:ea typeface="Calibri" panose="020F0502020204030204" pitchFamily="34" charset="0"/>
                <a:cs typeface="Times New Roman" panose="02020603050405020304" pitchFamily="18" charset="0"/>
              </a:rPr>
              <a:t>Revelation 2:8-11 </a:t>
            </a:r>
            <a:r>
              <a:rPr lang="en-US" sz="3200" b="1" dirty="0">
                <a:effectLst/>
                <a:ea typeface="Calibri" panose="020F0502020204030204" pitchFamily="34" charset="0"/>
                <a:cs typeface="Times New Roman" panose="02020603050405020304" pitchFamily="18" charset="0"/>
              </a:rPr>
              <a:t>KJV </a:t>
            </a:r>
            <a:endParaRPr lang="en-US" sz="3200" b="1" dirty="0"/>
          </a:p>
        </p:txBody>
      </p:sp>
    </p:spTree>
    <p:extLst>
      <p:ext uri="{BB962C8B-B14F-4D97-AF65-F5344CB8AC3E}">
        <p14:creationId xmlns:p14="http://schemas.microsoft.com/office/powerpoint/2010/main" val="352848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FCFEC-BC3A-4403-A7B7-968745B68310}"/>
              </a:ext>
            </a:extLst>
          </p:cNvPr>
          <p:cNvSpPr>
            <a:spLocks noGrp="1"/>
          </p:cNvSpPr>
          <p:nvPr>
            <p:ph type="title"/>
          </p:nvPr>
        </p:nvSpPr>
        <p:spPr>
          <a:xfrm>
            <a:off x="0" y="0"/>
            <a:ext cx="12192000" cy="927652"/>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cap="none" dirty="0">
                <a:latin typeface="+mj-lt"/>
              </a:rPr>
              <a:t>A Church That Practices </a:t>
            </a:r>
            <a:r>
              <a:rPr lang="en-US" cap="none" dirty="0">
                <a:solidFill>
                  <a:srgbClr val="FFFF00"/>
                </a:solidFill>
                <a:latin typeface="+mj-lt"/>
              </a:rPr>
              <a:t>CORRECTIVE DISCIPLINE</a:t>
            </a:r>
          </a:p>
        </p:txBody>
      </p:sp>
      <p:sp>
        <p:nvSpPr>
          <p:cNvPr id="3" name="Content Placeholder 2">
            <a:extLst>
              <a:ext uri="{FF2B5EF4-FFF2-40B4-BE49-F238E27FC236}">
                <a16:creationId xmlns:a16="http://schemas.microsoft.com/office/drawing/2014/main" id="{71876F67-D951-4A1D-ADC8-6BE821AB34A6}"/>
              </a:ext>
            </a:extLst>
          </p:cNvPr>
          <p:cNvSpPr>
            <a:spLocks noGrp="1"/>
          </p:cNvSpPr>
          <p:nvPr>
            <p:ph idx="1"/>
          </p:nvPr>
        </p:nvSpPr>
        <p:spPr>
          <a:xfrm>
            <a:off x="393987" y="1193755"/>
            <a:ext cx="11387196" cy="5485341"/>
          </a:xfrm>
        </p:spPr>
        <p:txBody>
          <a:bodyPr>
            <a:normAutofit fontScale="92500" lnSpcReduction="10000"/>
          </a:bodyPr>
          <a:lstStyle/>
          <a:p>
            <a:r>
              <a:rPr lang="en-US" sz="2800" dirty="0">
                <a:latin typeface="Arial" panose="020B0604020202020204" pitchFamily="34" charset="0"/>
                <a:cs typeface="Arial" panose="020B0604020202020204" pitchFamily="34" charset="0"/>
              </a:rPr>
              <a:t>1 Corinthians 5:1-2 ESV  </a:t>
            </a:r>
            <a:r>
              <a:rPr lang="en-US" sz="2800" b="1" dirty="0">
                <a:latin typeface="Arial" panose="020B0604020202020204" pitchFamily="34" charset="0"/>
                <a:cs typeface="Arial" panose="020B0604020202020204" pitchFamily="34" charset="0"/>
              </a:rPr>
              <a:t>It is actually reported that there is sexual immorality among you, and of a kind that is not tolerated even among pagans, for a man has his father's wife.  (2)  And you are arrogant! Ought you not rather to mourn? </a:t>
            </a:r>
            <a:r>
              <a:rPr lang="en-US" sz="2800" b="1" dirty="0">
                <a:solidFill>
                  <a:srgbClr val="FF0000"/>
                </a:solidFill>
                <a:latin typeface="Arial" panose="020B0604020202020204" pitchFamily="34" charset="0"/>
                <a:cs typeface="Arial" panose="020B0604020202020204" pitchFamily="34" charset="0"/>
              </a:rPr>
              <a:t>Let him who has done this be removed from among you.</a:t>
            </a:r>
          </a:p>
          <a:p>
            <a:r>
              <a:rPr lang="en-US" sz="2800" dirty="0">
                <a:latin typeface="Arial" panose="020B0604020202020204" pitchFamily="34" charset="0"/>
                <a:cs typeface="Arial" panose="020B0604020202020204" pitchFamily="34" charset="0"/>
              </a:rPr>
              <a:t>2 Thessalonians 3:6 KJV  </a:t>
            </a:r>
            <a:r>
              <a:rPr lang="en-US" sz="2800" b="1" dirty="0">
                <a:latin typeface="Arial" panose="020B0604020202020204" pitchFamily="34" charset="0"/>
                <a:cs typeface="Arial" panose="020B0604020202020204" pitchFamily="34" charset="0"/>
              </a:rPr>
              <a:t>Now we command you, brethren, in the name of our Lord Jesus Christ, that ye </a:t>
            </a:r>
            <a:r>
              <a:rPr lang="en-US" sz="2800" b="1" dirty="0">
                <a:solidFill>
                  <a:srgbClr val="FF0000"/>
                </a:solidFill>
                <a:latin typeface="Arial" panose="020B0604020202020204" pitchFamily="34" charset="0"/>
                <a:cs typeface="Arial" panose="020B0604020202020204" pitchFamily="34" charset="0"/>
              </a:rPr>
              <a:t>withdraw yourselves from every brother that walketh disorderly</a:t>
            </a:r>
            <a:r>
              <a:rPr lang="en-US" sz="2800" b="1" dirty="0">
                <a:latin typeface="Arial" panose="020B0604020202020204" pitchFamily="34" charset="0"/>
                <a:cs typeface="Arial" panose="020B0604020202020204" pitchFamily="34" charset="0"/>
              </a:rPr>
              <a:t>, and not after the tradition which he received of us.</a:t>
            </a:r>
          </a:p>
          <a:p>
            <a:r>
              <a:rPr lang="en-US" sz="2800" dirty="0">
                <a:latin typeface="Arial" panose="020B0604020202020204" pitchFamily="34" charset="0"/>
                <a:cs typeface="Arial" panose="020B0604020202020204" pitchFamily="34" charset="0"/>
              </a:rPr>
              <a:t>Romans 16:17-18 KJV  </a:t>
            </a:r>
            <a:r>
              <a:rPr lang="en-US" sz="2800" b="1" dirty="0">
                <a:latin typeface="Arial" panose="020B0604020202020204" pitchFamily="34" charset="0"/>
                <a:cs typeface="Arial" panose="020B0604020202020204" pitchFamily="34" charset="0"/>
              </a:rPr>
              <a:t>Now I beseech you, brethren, </a:t>
            </a:r>
            <a:r>
              <a:rPr lang="en-US" sz="2800" b="1" dirty="0">
                <a:solidFill>
                  <a:srgbClr val="FF0000"/>
                </a:solidFill>
                <a:latin typeface="Arial" panose="020B0604020202020204" pitchFamily="34" charset="0"/>
                <a:cs typeface="Arial" panose="020B0604020202020204" pitchFamily="34" charset="0"/>
              </a:rPr>
              <a:t>mark them which cause divisions and offences contrary to the doctrine which ye have learned; and avoid them</a:t>
            </a:r>
            <a:r>
              <a:rPr lang="en-US" sz="2800" b="1" dirty="0">
                <a:latin typeface="Arial" panose="020B0604020202020204" pitchFamily="34" charset="0"/>
                <a:cs typeface="Arial" panose="020B0604020202020204" pitchFamily="34" charset="0"/>
              </a:rPr>
              <a:t>.  (18)  For they that are such serve not our Lord Jesus Christ, but their own belly; and by good words and fair speeches deceive the hearts of the simple.</a:t>
            </a:r>
          </a:p>
          <a:p>
            <a:r>
              <a:rPr lang="en-US" sz="2800" b="1" dirty="0">
                <a:solidFill>
                  <a:srgbClr val="FF0000"/>
                </a:solidFill>
                <a:latin typeface="Arial" panose="020B0604020202020204" pitchFamily="34" charset="0"/>
                <a:cs typeface="Arial" panose="020B0604020202020204" pitchFamily="34" charset="0"/>
              </a:rPr>
              <a:t>Does this stunt the growth of the church?</a:t>
            </a:r>
            <a:r>
              <a:rPr lang="en-US" sz="2800" dirty="0">
                <a:latin typeface="Arial" panose="020B0604020202020204" pitchFamily="34" charset="0"/>
                <a:cs typeface="Arial" panose="020B0604020202020204" pitchFamily="34" charset="0"/>
              </a:rPr>
              <a:t>  [Acts 5:11-14].</a:t>
            </a:r>
          </a:p>
        </p:txBody>
      </p:sp>
    </p:spTree>
    <p:extLst>
      <p:ext uri="{BB962C8B-B14F-4D97-AF65-F5344CB8AC3E}">
        <p14:creationId xmlns:p14="http://schemas.microsoft.com/office/powerpoint/2010/main" val="286742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D1CD-EB53-4F0C-B763-16117F228DD5}"/>
              </a:ext>
            </a:extLst>
          </p:cNvPr>
          <p:cNvSpPr>
            <a:spLocks noGrp="1"/>
          </p:cNvSpPr>
          <p:nvPr>
            <p:ph type="title"/>
          </p:nvPr>
        </p:nvSpPr>
        <p:spPr>
          <a:xfrm>
            <a:off x="0" y="0"/>
            <a:ext cx="12192000" cy="821635"/>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cap="none" dirty="0"/>
              <a:t>A Church That </a:t>
            </a:r>
            <a:r>
              <a:rPr lang="en-US" cap="none" dirty="0">
                <a:solidFill>
                  <a:srgbClr val="FFFF00"/>
                </a:solidFill>
              </a:rPr>
              <a:t>STRAINS TO KEEP UNITY</a:t>
            </a:r>
          </a:p>
        </p:txBody>
      </p:sp>
      <p:sp>
        <p:nvSpPr>
          <p:cNvPr id="3" name="Content Placeholder 2">
            <a:extLst>
              <a:ext uri="{FF2B5EF4-FFF2-40B4-BE49-F238E27FC236}">
                <a16:creationId xmlns:a16="http://schemas.microsoft.com/office/drawing/2014/main" id="{707E3436-0260-4CCA-9766-447E6B6E7D85}"/>
              </a:ext>
            </a:extLst>
          </p:cNvPr>
          <p:cNvSpPr>
            <a:spLocks noGrp="1"/>
          </p:cNvSpPr>
          <p:nvPr>
            <p:ph idx="1"/>
          </p:nvPr>
        </p:nvSpPr>
        <p:spPr>
          <a:xfrm>
            <a:off x="0" y="821635"/>
            <a:ext cx="12191999" cy="6036365"/>
          </a:xfrm>
        </p:spPr>
        <p:style>
          <a:lnRef idx="2">
            <a:schemeClr val="dk1"/>
          </a:lnRef>
          <a:fillRef idx="1">
            <a:schemeClr val="lt1"/>
          </a:fillRef>
          <a:effectRef idx="0">
            <a:schemeClr val="dk1"/>
          </a:effectRef>
          <a:fontRef idx="minor">
            <a:schemeClr val="dk1"/>
          </a:fontRef>
        </p:style>
        <p:txBody>
          <a:bodyPr>
            <a:noAutofit/>
          </a:bodyPr>
          <a:lstStyle/>
          <a:p>
            <a:r>
              <a:rPr lang="en-US" sz="2400" dirty="0">
                <a:latin typeface="Arial" panose="020B0604020202020204" pitchFamily="34" charset="0"/>
                <a:cs typeface="Arial" panose="020B0604020202020204" pitchFamily="34" charset="0"/>
              </a:rPr>
              <a:t>Ephesians 4:1-3 ESV  </a:t>
            </a:r>
            <a:r>
              <a:rPr lang="en-US" sz="2400" b="1" dirty="0">
                <a:latin typeface="Arial" panose="020B0604020202020204" pitchFamily="34" charset="0"/>
                <a:cs typeface="Arial" panose="020B0604020202020204" pitchFamily="34" charset="0"/>
              </a:rPr>
              <a:t>I therefore, a prisoner for the Lord, urge you to walk in a manner worthy of the calling to which you have been called,  (2)  with all humility and gentleness, with patience, bearing with one another in love,  (3)  </a:t>
            </a:r>
            <a:r>
              <a:rPr lang="en-US" sz="2400" b="1" dirty="0">
                <a:solidFill>
                  <a:srgbClr val="FF0000"/>
                </a:solidFill>
                <a:latin typeface="Arial" panose="020B0604020202020204" pitchFamily="34" charset="0"/>
                <a:cs typeface="Arial" panose="020B0604020202020204" pitchFamily="34" charset="0"/>
              </a:rPr>
              <a:t>eager to maintain the unity of the Spirit in the bond of peace.</a:t>
            </a:r>
          </a:p>
          <a:p>
            <a:r>
              <a:rPr lang="en-US" sz="2400" dirty="0">
                <a:latin typeface="Arial" panose="020B0604020202020204" pitchFamily="34" charset="0"/>
                <a:cs typeface="Arial" panose="020B0604020202020204" pitchFamily="34" charset="0"/>
              </a:rPr>
              <a:t>Galatians 3:26-28 KJV  </a:t>
            </a:r>
            <a:r>
              <a:rPr lang="en-US" sz="2400" b="1" dirty="0">
                <a:latin typeface="Arial" panose="020B0604020202020204" pitchFamily="34" charset="0"/>
                <a:cs typeface="Arial" panose="020B0604020202020204" pitchFamily="34" charset="0"/>
              </a:rPr>
              <a:t>For ye are all the children of God by faith in Christ Jesus.  (27)  For as many of you as have been baptized into Christ have put on Christ.  (28)  </a:t>
            </a:r>
            <a:r>
              <a:rPr lang="en-US" sz="2400" b="1" dirty="0">
                <a:solidFill>
                  <a:srgbClr val="FF0000"/>
                </a:solidFill>
                <a:latin typeface="Arial" panose="020B0604020202020204" pitchFamily="34" charset="0"/>
                <a:cs typeface="Arial" panose="020B0604020202020204" pitchFamily="34" charset="0"/>
              </a:rPr>
              <a:t>There is neither Jew nor Greek, there is neither bond nor free, there is neither male nor female: for ye are all one in Christ Jesus.</a:t>
            </a:r>
          </a:p>
          <a:p>
            <a:r>
              <a:rPr lang="en-US" sz="2400" b="1" dirty="0">
                <a:latin typeface="Arial" panose="020B0604020202020204" pitchFamily="34" charset="0"/>
                <a:cs typeface="Arial" panose="020B0604020202020204" pitchFamily="34" charset="0"/>
              </a:rPr>
              <a:t>Challenge of local churches is holding to unity despite differences of maturity levels, cultural background, customs, economic background. </a:t>
            </a:r>
            <a:br>
              <a:rPr lang="en-US" sz="2400" b="1" dirty="0">
                <a:latin typeface="Arial" panose="020B0604020202020204" pitchFamily="34" charset="0"/>
                <a:cs typeface="Arial" panose="020B0604020202020204" pitchFamily="34" charset="0"/>
              </a:rPr>
            </a:br>
            <a:r>
              <a:rPr lang="en-US" sz="2400" b="1" i="1" dirty="0">
                <a:solidFill>
                  <a:srgbClr val="FF0000"/>
                </a:solidFill>
                <a:latin typeface="Arial" panose="020B0604020202020204" pitchFamily="34" charset="0"/>
                <a:cs typeface="Arial" panose="020B0604020202020204" pitchFamily="34" charset="0"/>
              </a:rPr>
              <a:t>E PLURIBUS UNUM</a:t>
            </a:r>
            <a:r>
              <a:rPr lang="en-US" sz="2400" b="1" i="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How?...</a:t>
            </a:r>
          </a:p>
          <a:p>
            <a:r>
              <a:rPr lang="en-US" sz="2400" b="1" dirty="0">
                <a:latin typeface="Arial" panose="020B0604020202020204" pitchFamily="34" charset="0"/>
                <a:cs typeface="Arial" panose="020B0604020202020204" pitchFamily="34" charset="0"/>
              </a:rPr>
              <a:t>Includes ASSEMBLING Together.  Cf. [Hebrews 10:24-25].</a:t>
            </a:r>
          </a:p>
          <a:p>
            <a:r>
              <a:rPr lang="en-US" sz="2400" b="1" dirty="0">
                <a:latin typeface="Arial" panose="020B0604020202020204" pitchFamily="34" charset="0"/>
                <a:cs typeface="Arial" panose="020B0604020202020204" pitchFamily="34" charset="0"/>
              </a:rPr>
              <a:t>DEEPER CONNECTION-- </a:t>
            </a:r>
            <a:r>
              <a:rPr lang="en-US" sz="2400" dirty="0">
                <a:latin typeface="Arial" panose="020B0604020202020204" pitchFamily="34" charset="0"/>
                <a:cs typeface="Arial" panose="020B0604020202020204" pitchFamily="34" charset="0"/>
              </a:rPr>
              <a:t>1 Corinthians 12:25-26 GW  </a:t>
            </a:r>
            <a:r>
              <a:rPr lang="en-US" sz="2400" b="1" i="1" dirty="0">
                <a:latin typeface="Arial" panose="020B0604020202020204" pitchFamily="34" charset="0"/>
                <a:cs typeface="Arial" panose="020B0604020202020204" pitchFamily="34" charset="0"/>
              </a:rPr>
              <a:t>God's purpose was that the body should not be divided but rather that all of its parts should feel the same concern for each other.  (26)  If one part of the body suffers, all the other parts share its suffering. If one part is praised, all the others share in its happiness.</a:t>
            </a:r>
          </a:p>
        </p:txBody>
      </p:sp>
    </p:spTree>
    <p:extLst>
      <p:ext uri="{BB962C8B-B14F-4D97-AF65-F5344CB8AC3E}">
        <p14:creationId xmlns:p14="http://schemas.microsoft.com/office/powerpoint/2010/main" val="302866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A055-0084-4F8A-BE62-6118107FFB5A}"/>
              </a:ext>
            </a:extLst>
          </p:cNvPr>
          <p:cNvSpPr>
            <a:spLocks noGrp="1"/>
          </p:cNvSpPr>
          <p:nvPr>
            <p:ph type="title"/>
          </p:nvPr>
        </p:nvSpPr>
        <p:spPr>
          <a:xfrm>
            <a:off x="0" y="1"/>
            <a:ext cx="12192000" cy="74212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sz="6000" cap="none" dirty="0">
                <a:latin typeface="+mj-lt"/>
              </a:rPr>
              <a:t>A Church That Strives For </a:t>
            </a:r>
            <a:r>
              <a:rPr lang="en-US" sz="6000" cap="none" dirty="0">
                <a:solidFill>
                  <a:srgbClr val="FFFF00"/>
                </a:solidFill>
                <a:latin typeface="+mj-lt"/>
              </a:rPr>
              <a:t>EXCELLENCE</a:t>
            </a:r>
          </a:p>
        </p:txBody>
      </p:sp>
      <p:sp>
        <p:nvSpPr>
          <p:cNvPr id="3" name="Content Placeholder 2">
            <a:extLst>
              <a:ext uri="{FF2B5EF4-FFF2-40B4-BE49-F238E27FC236}">
                <a16:creationId xmlns:a16="http://schemas.microsoft.com/office/drawing/2014/main" id="{6F8813FE-1674-4B50-BF26-69861A8CF888}"/>
              </a:ext>
            </a:extLst>
          </p:cNvPr>
          <p:cNvSpPr>
            <a:spLocks noGrp="1"/>
          </p:cNvSpPr>
          <p:nvPr>
            <p:ph idx="1"/>
          </p:nvPr>
        </p:nvSpPr>
        <p:spPr>
          <a:xfrm>
            <a:off x="212035" y="927653"/>
            <a:ext cx="11781182" cy="5804452"/>
          </a:xfrm>
        </p:spPr>
        <p:txBody>
          <a:bodyPr>
            <a:normAutofit/>
          </a:bodyPr>
          <a:lstStyle/>
          <a:p>
            <a:r>
              <a:rPr lang="en-US" sz="2600" b="1" dirty="0">
                <a:latin typeface="Arial" panose="020B0604020202020204" pitchFamily="34" charset="0"/>
                <a:cs typeface="Arial" panose="020B0604020202020204" pitchFamily="34" charset="0"/>
              </a:rPr>
              <a:t>Colossians 3:23 GNB  Whatever you do, work at it </a:t>
            </a:r>
            <a:r>
              <a:rPr lang="en-US" sz="2600" b="1" dirty="0">
                <a:solidFill>
                  <a:srgbClr val="FF0000"/>
                </a:solidFill>
                <a:latin typeface="Arial" panose="020B0604020202020204" pitchFamily="34" charset="0"/>
                <a:cs typeface="Arial" panose="020B0604020202020204" pitchFamily="34" charset="0"/>
              </a:rPr>
              <a:t>with all your heart, as though you were working for the Lord </a:t>
            </a:r>
            <a:r>
              <a:rPr lang="en-US" sz="2600" b="1" dirty="0">
                <a:latin typeface="Arial" panose="020B0604020202020204" pitchFamily="34" charset="0"/>
                <a:cs typeface="Arial" panose="020B0604020202020204" pitchFamily="34" charset="0"/>
              </a:rPr>
              <a:t>and not for people.</a:t>
            </a:r>
          </a:p>
          <a:p>
            <a:r>
              <a:rPr lang="en-US" sz="2600" b="1" dirty="0">
                <a:latin typeface="Arial" panose="020B0604020202020204" pitchFamily="34" charset="0"/>
                <a:cs typeface="Arial" panose="020B0604020202020204" pitchFamily="34" charset="0"/>
              </a:rPr>
              <a:t>Malachi 1:6-8 GW  "This is what the LORD of Hosts says: A son honors his father, and a servant honors his master. So if I am a father, where is my honor? If I am a master, where is my respect? You priests despise my name. "But you ask, 'How have we despised your name?'  (7)  "You offer contaminated food on my altar. </a:t>
            </a:r>
            <a:r>
              <a:rPr lang="en-US" sz="2600" b="1" dirty="0">
                <a:solidFill>
                  <a:srgbClr val="FF0000"/>
                </a:solidFill>
                <a:latin typeface="Arial" panose="020B0604020202020204" pitchFamily="34" charset="0"/>
                <a:cs typeface="Arial" panose="020B0604020202020204" pitchFamily="34" charset="0"/>
              </a:rPr>
              <a:t>"But you ask, 'Then how have we contaminated you?' "When you say that the LORD'S table may be despised.</a:t>
            </a:r>
            <a:r>
              <a:rPr lang="en-US" sz="2600" b="1" dirty="0">
                <a:latin typeface="Arial" panose="020B0604020202020204" pitchFamily="34" charset="0"/>
                <a:cs typeface="Arial" panose="020B0604020202020204" pitchFamily="34" charset="0"/>
              </a:rPr>
              <a:t>  (8)  When you bring a blind animal to sacrifice, isn't that wrong? When you bring a lame or a sick animal, isn't that wrong? Try offering it to your governor. Would he accept it from you? Would he welcome you?" asks the LORD of Hosts.</a:t>
            </a:r>
          </a:p>
          <a:p>
            <a:r>
              <a:rPr lang="en-US" sz="2600" b="1" dirty="0">
                <a:latin typeface="Arial" panose="020B0604020202020204" pitchFamily="34" charset="0"/>
                <a:cs typeface="Arial" panose="020B0604020202020204" pitchFamily="34" charset="0"/>
              </a:rPr>
              <a:t>2 Timothy 2:15 ISV  Do your best to present yourself to God as an approved worker who has nothing to be ashamed of, handling the word of truth </a:t>
            </a:r>
            <a:r>
              <a:rPr lang="en-US" sz="2600" b="1" dirty="0">
                <a:solidFill>
                  <a:srgbClr val="FF0000"/>
                </a:solidFill>
                <a:latin typeface="Arial" panose="020B0604020202020204" pitchFamily="34" charset="0"/>
                <a:cs typeface="Arial" panose="020B0604020202020204" pitchFamily="34" charset="0"/>
              </a:rPr>
              <a:t>with precision</a:t>
            </a:r>
            <a:r>
              <a:rPr lang="en-US" sz="26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4842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4147</TotalTime>
  <Words>2014</Words>
  <Application>Microsoft Office PowerPoint</Application>
  <PresentationFormat>Widescreen</PresentationFormat>
  <Paragraphs>65</Paragraphs>
  <Slides>11</Slides>
  <Notes>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Rockwell</vt:lpstr>
      <vt:lpstr>Rockwell Condensed</vt:lpstr>
      <vt:lpstr>Wingdings</vt:lpstr>
      <vt:lpstr>Wood Type</vt:lpstr>
      <vt:lpstr>GOD’S VISION Of A Local Church</vt:lpstr>
      <vt:lpstr>A CHURCH FULLY ORGANIZED</vt:lpstr>
      <vt:lpstr>A Church That SEEKS THE LOST</vt:lpstr>
      <vt:lpstr>A Church That Is NOT Ashamed Of  truth</vt:lpstr>
      <vt:lpstr>PowerPoint Presentation</vt:lpstr>
      <vt:lpstr>PowerPoint Presentation</vt:lpstr>
      <vt:lpstr>A Church That Practices CORRECTIVE DISCIPLINE</vt:lpstr>
      <vt:lpstr>A Church That STRAINS TO KEEP UNITY</vt:lpstr>
      <vt:lpstr>A Church That Strives For EXCELLENCE</vt:lpstr>
      <vt:lpstr>A Church That Is NEVER SATISFIED</vt:lpstr>
      <vt:lpstr>A CHURCH THAT BELIEVES IN GOD’S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VISION Of The Local Church</dc:title>
  <dc:creator>Wes Brown</dc:creator>
  <cp:lastModifiedBy>North Bibb</cp:lastModifiedBy>
  <cp:revision>24</cp:revision>
  <cp:lastPrinted>2022-07-26T22:55:32Z</cp:lastPrinted>
  <dcterms:created xsi:type="dcterms:W3CDTF">2022-04-18T14:24:14Z</dcterms:created>
  <dcterms:modified xsi:type="dcterms:W3CDTF">2022-07-27T21:38:48Z</dcterms:modified>
</cp:coreProperties>
</file>