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98" r:id="rId2"/>
    <p:sldId id="258" r:id="rId3"/>
    <p:sldId id="259" r:id="rId4"/>
    <p:sldId id="257" r:id="rId5"/>
    <p:sldId id="273" r:id="rId6"/>
    <p:sldId id="274" r:id="rId7"/>
    <p:sldId id="275" r:id="rId8"/>
    <p:sldId id="272" r:id="rId9"/>
    <p:sldId id="260" r:id="rId10"/>
    <p:sldId id="261" r:id="rId11"/>
    <p:sldId id="262" r:id="rId12"/>
    <p:sldId id="276" r:id="rId13"/>
    <p:sldId id="278" r:id="rId14"/>
    <p:sldId id="279" r:id="rId15"/>
    <p:sldId id="280" r:id="rId16"/>
    <p:sldId id="267" r:id="rId17"/>
    <p:sldId id="283" r:id="rId18"/>
    <p:sldId id="281" r:id="rId19"/>
    <p:sldId id="282" r:id="rId20"/>
    <p:sldId id="266" r:id="rId21"/>
    <p:sldId id="284" r:id="rId22"/>
    <p:sldId id="285" r:id="rId23"/>
    <p:sldId id="286" r:id="rId24"/>
    <p:sldId id="268" r:id="rId25"/>
    <p:sldId id="287" r:id="rId26"/>
    <p:sldId id="288" r:id="rId27"/>
    <p:sldId id="289" r:id="rId28"/>
    <p:sldId id="269" r:id="rId29"/>
    <p:sldId id="290" r:id="rId30"/>
    <p:sldId id="291" r:id="rId31"/>
    <p:sldId id="292" r:id="rId32"/>
    <p:sldId id="270" r:id="rId33"/>
    <p:sldId id="293" r:id="rId34"/>
    <p:sldId id="294" r:id="rId35"/>
    <p:sldId id="295" r:id="rId36"/>
    <p:sldId id="297" r:id="rId37"/>
    <p:sldId id="296" r:id="rId38"/>
    <p:sldId id="263" r:id="rId39"/>
    <p:sldId id="29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8AC37C-C1EE-4FED-A9D2-7CABA974B5D5}" type="datetimeFigureOut">
              <a:rPr lang="en-US" smtClean="0"/>
              <a:t>3/31/2024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7EEAE-67DD-429B-8828-EE6FF5AF2364}" type="slidenum">
              <a:rPr lang="en-US" smtClean="0"/>
              <a:t>‹#›</a:t>
            </a:fld>
            <a:endParaRPr lang="en-US"/>
          </a:p>
        </p:txBody>
      </p:sp>
    </p:spTree>
    <p:extLst>
      <p:ext uri="{BB962C8B-B14F-4D97-AF65-F5344CB8AC3E}">
        <p14:creationId xmlns:p14="http://schemas.microsoft.com/office/powerpoint/2010/main" val="4026282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ritannica.com/topic/ancient-Egyptian-religion"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merriam-webster.com/dictionary/dynasty" TargetMode="External"/><Relationship Id="rId5" Type="http://schemas.openxmlformats.org/officeDocument/2006/relationships/hyperlink" Target="https://www.britannica.com/place/Memphis-ancient-city-Egypt" TargetMode="External"/><Relationship Id="rId4" Type="http://schemas.openxmlformats.org/officeDocument/2006/relationships/hyperlink" Target="https://www.britannica.com/animal/bul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ewadvent.org/cathen/02384a.ht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ewadvent.org/cathen/02384a.ht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ewadvent.org/cathen/02384a.ht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ewadvent.org/cathen/02384a.ht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1A1A1A"/>
                </a:solidFill>
                <a:effectLst/>
                <a:latin typeface="Georgia" panose="02040502050405020303" pitchFamily="18" charset="0"/>
              </a:rPr>
              <a:t>Apis</a:t>
            </a:r>
            <a:r>
              <a:rPr lang="en-US" b="0" i="0" dirty="0">
                <a:solidFill>
                  <a:srgbClr val="1A1A1A"/>
                </a:solidFill>
                <a:effectLst/>
                <a:latin typeface="Georgia" panose="02040502050405020303" pitchFamily="18" charset="0"/>
              </a:rPr>
              <a:t>, ancient </a:t>
            </a:r>
            <a:r>
              <a:rPr lang="en-US" b="0" i="0" u="sng" dirty="0">
                <a:effectLst/>
                <a:latin typeface="Georgia" panose="02040502050405020303" pitchFamily="18" charset="0"/>
                <a:hlinkClick r:id="rId3"/>
              </a:rPr>
              <a:t>Egyptian religion</a:t>
            </a:r>
            <a:r>
              <a:rPr lang="en-US" b="0" i="0" dirty="0">
                <a:solidFill>
                  <a:srgbClr val="1A1A1A"/>
                </a:solidFill>
                <a:effectLst/>
                <a:latin typeface="Georgia" panose="02040502050405020303" pitchFamily="18" charset="0"/>
              </a:rPr>
              <a:t>, sacred </a:t>
            </a:r>
            <a:r>
              <a:rPr lang="en-US" b="0" i="0" u="sng" dirty="0">
                <a:effectLst/>
                <a:latin typeface="Georgia" panose="02040502050405020303" pitchFamily="18" charset="0"/>
                <a:hlinkClick r:id="rId4"/>
              </a:rPr>
              <a:t>bull</a:t>
            </a:r>
            <a:r>
              <a:rPr lang="en-US" b="0" i="0" dirty="0">
                <a:solidFill>
                  <a:srgbClr val="1A1A1A"/>
                </a:solidFill>
                <a:effectLst/>
                <a:latin typeface="Georgia" panose="02040502050405020303" pitchFamily="18" charset="0"/>
              </a:rPr>
              <a:t> deity worshipped at </a:t>
            </a:r>
            <a:r>
              <a:rPr lang="en-US" b="0" i="0" u="sng" dirty="0">
                <a:effectLst/>
                <a:latin typeface="Georgia" panose="02040502050405020303" pitchFamily="18" charset="0"/>
                <a:hlinkClick r:id="rId5"/>
              </a:rPr>
              <a:t>Memphis</a:t>
            </a:r>
            <a:r>
              <a:rPr lang="en-US" b="0" i="0" dirty="0">
                <a:solidFill>
                  <a:srgbClr val="1A1A1A"/>
                </a:solidFill>
                <a:effectLst/>
                <a:latin typeface="Georgia" panose="02040502050405020303" pitchFamily="18" charset="0"/>
              </a:rPr>
              <a:t>. Originated 1st </a:t>
            </a:r>
            <a:r>
              <a:rPr lang="en-US" b="0" i="0" u="none" strike="noStrike" dirty="0">
                <a:effectLst/>
                <a:latin typeface="Georgia" panose="02040502050405020303" pitchFamily="18" charset="0"/>
                <a:hlinkClick r:id="rId6"/>
              </a:rPr>
              <a:t>dynasty</a:t>
            </a:r>
            <a:r>
              <a:rPr lang="en-US" b="0" i="0" dirty="0">
                <a:solidFill>
                  <a:srgbClr val="1A1A1A"/>
                </a:solidFill>
                <a:effectLst/>
                <a:latin typeface="Georgia" panose="02040502050405020303" pitchFamily="18" charset="0"/>
              </a:rPr>
              <a:t> (</a:t>
            </a:r>
            <a:r>
              <a:rPr lang="en-US" b="0" i="1" dirty="0">
                <a:solidFill>
                  <a:srgbClr val="1A1A1A"/>
                </a:solidFill>
                <a:effectLst/>
                <a:latin typeface="Georgia" panose="02040502050405020303" pitchFamily="18" charset="0"/>
              </a:rPr>
              <a:t>c.</a:t>
            </a:r>
            <a:r>
              <a:rPr lang="en-US" b="0" i="0" dirty="0">
                <a:solidFill>
                  <a:srgbClr val="1A1A1A"/>
                </a:solidFill>
                <a:effectLst/>
                <a:latin typeface="Georgia" panose="02040502050405020303" pitchFamily="18" charset="0"/>
              </a:rPr>
              <a:t> 2925–</a:t>
            </a:r>
            <a:r>
              <a:rPr lang="en-US" b="0" i="1" dirty="0">
                <a:solidFill>
                  <a:srgbClr val="1A1A1A"/>
                </a:solidFill>
                <a:effectLst/>
                <a:latin typeface="Georgia" panose="02040502050405020303" pitchFamily="18" charset="0"/>
              </a:rPr>
              <a:t>c.</a:t>
            </a:r>
            <a:r>
              <a:rPr lang="en-US" b="0" i="0" dirty="0">
                <a:solidFill>
                  <a:srgbClr val="1A1A1A"/>
                </a:solidFill>
                <a:effectLst/>
                <a:latin typeface="Georgia" panose="02040502050405020303" pitchFamily="18" charset="0"/>
              </a:rPr>
              <a:t> 2775 </a:t>
            </a:r>
            <a:r>
              <a:rPr lang="en-US" b="0" i="0" cap="all" dirty="0">
                <a:solidFill>
                  <a:srgbClr val="1A1A1A"/>
                </a:solidFill>
                <a:effectLst/>
                <a:latin typeface="Georgia" panose="02040502050405020303" pitchFamily="18" charset="0"/>
              </a:rPr>
              <a:t>BCE</a:t>
            </a:r>
            <a:r>
              <a:rPr lang="en-US" b="0" i="0" dirty="0">
                <a:solidFill>
                  <a:srgbClr val="1A1A1A"/>
                </a:solidFill>
                <a:effectLst/>
                <a:latin typeface="Georgia" panose="02040502050405020303" pitchFamily="18" charset="0"/>
              </a:rPr>
              <a:t>). Like other bull deities, Apis was probably at first a fertility god. (Brittanica) S</a:t>
            </a:r>
            <a:r>
              <a:rPr lang="en-US" b="0" i="0" dirty="0">
                <a:solidFill>
                  <a:srgbClr val="212529"/>
                </a:solidFill>
                <a:effectLst/>
                <a:latin typeface="-apple-system"/>
              </a:rPr>
              <a:t>ymbolize the king Pharaoh’s courageous heart, great strength, virility, &amp; fighting spirit (</a:t>
            </a:r>
            <a:r>
              <a:rPr lang="en-US" b="0" i="0" dirty="0">
                <a:solidFill>
                  <a:srgbClr val="1A1A1A"/>
                </a:solidFill>
                <a:effectLst/>
                <a:latin typeface="Georgia" panose="02040502050405020303" pitchFamily="18" charset="0"/>
              </a:rPr>
              <a:t> New World Encyclopedia) </a:t>
            </a:r>
            <a:r>
              <a:rPr lang="en-US" b="0" i="0" dirty="0">
                <a:solidFill>
                  <a:srgbClr val="333333"/>
                </a:solidFill>
                <a:effectLst/>
                <a:latin typeface="sanchez"/>
              </a:rPr>
              <a:t>Apis was black with a white crescent shape on his side or a white triangle on his forehead.</a:t>
            </a:r>
            <a:endParaRPr lang="en-US" dirty="0"/>
          </a:p>
        </p:txBody>
      </p:sp>
      <p:sp>
        <p:nvSpPr>
          <p:cNvPr id="4" name="Slide Number Placeholder 3"/>
          <p:cNvSpPr>
            <a:spLocks noGrp="1"/>
          </p:cNvSpPr>
          <p:nvPr>
            <p:ph type="sldNum" sz="quarter" idx="5"/>
          </p:nvPr>
        </p:nvSpPr>
        <p:spPr/>
        <p:txBody>
          <a:bodyPr/>
          <a:lstStyle/>
          <a:p>
            <a:fld id="{42B7EEAE-67DD-429B-8828-EE6FF5AF2364}" type="slidenum">
              <a:rPr lang="en-US" smtClean="0"/>
              <a:t>9</a:t>
            </a:fld>
            <a:endParaRPr lang="en-US"/>
          </a:p>
        </p:txBody>
      </p:sp>
    </p:spTree>
    <p:extLst>
      <p:ext uri="{BB962C8B-B14F-4D97-AF65-F5344CB8AC3E}">
        <p14:creationId xmlns:p14="http://schemas.microsoft.com/office/powerpoint/2010/main" val="2683280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Arial" panose="020B0604020202020204" pitchFamily="34" charset="0"/>
              <a:buChar char="•"/>
            </a:pPr>
            <a:r>
              <a:rPr lang="en-US" sz="1800" kern="0" dirty="0">
                <a:solidFill>
                  <a:srgbClr val="1F1F1F"/>
                </a:solidFill>
                <a:effectLst/>
                <a:latin typeface="Roboto" panose="02000000000000000000" pitchFamily="2" charset="0"/>
                <a:ea typeface="Times New Roman" panose="02020603050405020304" pitchFamily="18" charset="0"/>
                <a:cs typeface="Times New Roman" panose="02020603050405020304" pitchFamily="18" charset="0"/>
              </a:rPr>
              <a:t>Why do churches do egg hunts? #1 response “Many churches are about building community, and are interested in knowing the people who live around them even if they don't attend. Offering an egg hunt that's open for all is </a:t>
            </a:r>
            <a:r>
              <a:rPr lang="en-US" sz="1800" kern="0" dirty="0">
                <a:solidFill>
                  <a:srgbClr val="040C28"/>
                </a:solidFill>
                <a:effectLst/>
                <a:latin typeface="Roboto" panose="02000000000000000000" pitchFamily="2" charset="0"/>
                <a:ea typeface="Times New Roman" panose="02020603050405020304" pitchFamily="18" charset="0"/>
                <a:cs typeface="Times New Roman" panose="02020603050405020304" pitchFamily="18" charset="0"/>
              </a:rPr>
              <a:t>a way for a church to introduce itself to neighbors</a:t>
            </a:r>
            <a:r>
              <a:rPr lang="en-US" sz="1800" kern="0" dirty="0">
                <a:solidFill>
                  <a:srgbClr val="1F1F1F"/>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800" b="0" i="0" dirty="0">
                <a:solidFill>
                  <a:srgbClr val="000000"/>
                </a:solidFill>
                <a:effectLst/>
                <a:latin typeface="Times New Roman" panose="02020603050405020304" pitchFamily="18" charset="0"/>
              </a:rPr>
              <a:t>Easter egg hunts at the building, multipurpose rooms Easter sunrise services, inviting others to attend Easter services, Easter sermon.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2B7EEAE-67DD-429B-8828-EE6FF5AF2364}" type="slidenum">
              <a:rPr lang="en-US" smtClean="0"/>
              <a:t>34</a:t>
            </a:fld>
            <a:endParaRPr lang="en-US"/>
          </a:p>
        </p:txBody>
      </p:sp>
    </p:spTree>
    <p:extLst>
      <p:ext uri="{BB962C8B-B14F-4D97-AF65-F5344CB8AC3E}">
        <p14:creationId xmlns:p14="http://schemas.microsoft.com/office/powerpoint/2010/main" val="2264303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Arial" panose="020B0604020202020204" pitchFamily="34" charset="0"/>
              <a:buChar char="•"/>
            </a:pPr>
            <a:r>
              <a:rPr lang="en-US" sz="1800" kern="0" dirty="0">
                <a:solidFill>
                  <a:srgbClr val="1F1F1F"/>
                </a:solidFill>
                <a:effectLst/>
                <a:latin typeface="Roboto" panose="02000000000000000000" pitchFamily="2" charset="0"/>
                <a:ea typeface="Times New Roman" panose="02020603050405020304" pitchFamily="18" charset="0"/>
                <a:cs typeface="Times New Roman" panose="02020603050405020304" pitchFamily="18" charset="0"/>
              </a:rPr>
              <a:t>Why do churches do egg hunts? #1 response “Many churches are about building community, and are interested in knowing the people who live around them even if they don't attend. Offering an egg hunt that's open for all is </a:t>
            </a:r>
            <a:r>
              <a:rPr lang="en-US" sz="1800" kern="0" dirty="0">
                <a:solidFill>
                  <a:srgbClr val="040C28"/>
                </a:solidFill>
                <a:effectLst/>
                <a:latin typeface="Roboto" panose="02000000000000000000" pitchFamily="2" charset="0"/>
                <a:ea typeface="Times New Roman" panose="02020603050405020304" pitchFamily="18" charset="0"/>
                <a:cs typeface="Times New Roman" panose="02020603050405020304" pitchFamily="18" charset="0"/>
              </a:rPr>
              <a:t>a way for a church to introduce itself to neighbors</a:t>
            </a:r>
            <a:r>
              <a:rPr lang="en-US" sz="1800" kern="0" dirty="0">
                <a:solidFill>
                  <a:srgbClr val="1F1F1F"/>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800" b="0" i="0" dirty="0">
                <a:solidFill>
                  <a:srgbClr val="000000"/>
                </a:solidFill>
                <a:effectLst/>
                <a:latin typeface="Times New Roman" panose="02020603050405020304" pitchFamily="18" charset="0"/>
              </a:rPr>
              <a:t>Easter egg hunts at the building, multipurpose rooms Easter sunrise services, inviting others to attend Easter services, Easter sermon.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2B7EEAE-67DD-429B-8828-EE6FF5AF2364}" type="slidenum">
              <a:rPr lang="en-US" smtClean="0"/>
              <a:t>35</a:t>
            </a:fld>
            <a:endParaRPr lang="en-US"/>
          </a:p>
        </p:txBody>
      </p:sp>
    </p:spTree>
    <p:extLst>
      <p:ext uri="{BB962C8B-B14F-4D97-AF65-F5344CB8AC3E}">
        <p14:creationId xmlns:p14="http://schemas.microsoft.com/office/powerpoint/2010/main" val="1493875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B7EEAE-67DD-429B-8828-EE6FF5AF2364}" type="slidenum">
              <a:rPr lang="en-US" smtClean="0"/>
              <a:t>10</a:t>
            </a:fld>
            <a:endParaRPr lang="en-US"/>
          </a:p>
        </p:txBody>
      </p:sp>
    </p:spTree>
    <p:extLst>
      <p:ext uri="{BB962C8B-B14F-4D97-AF65-F5344CB8AC3E}">
        <p14:creationId xmlns:p14="http://schemas.microsoft.com/office/powerpoint/2010/main" val="3082884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5F6368"/>
                </a:solidFill>
                <a:effectLst/>
                <a:latin typeface="Roboto" panose="02000000000000000000" pitchFamily="2" charset="0"/>
              </a:rPr>
              <a:t>Herodotus</a:t>
            </a:r>
            <a:r>
              <a:rPr lang="en-US" b="0" i="0" dirty="0">
                <a:solidFill>
                  <a:srgbClr val="4D5156"/>
                </a:solidFill>
                <a:effectLst/>
                <a:latin typeface="Roboto" panose="02000000000000000000" pitchFamily="2" charset="0"/>
              </a:rPr>
              <a:t> (l. c. 484 – 425/413 BCE) was a Greek historian famous for his work Histories. He was called The Father of History. Keil &amp; </a:t>
            </a:r>
            <a:r>
              <a:rPr lang="en-US" b="0" i="0" dirty="0" err="1">
                <a:solidFill>
                  <a:srgbClr val="4D5156"/>
                </a:solidFill>
                <a:effectLst/>
                <a:latin typeface="Roboto" panose="02000000000000000000" pitchFamily="2" charset="0"/>
              </a:rPr>
              <a:t>Delitzsch</a:t>
            </a:r>
            <a:r>
              <a:rPr lang="en-US" b="0" i="0" dirty="0">
                <a:solidFill>
                  <a:srgbClr val="4D5156"/>
                </a:solidFill>
                <a:effectLst/>
                <a:latin typeface="Roboto" panose="02000000000000000000" pitchFamily="2" charset="0"/>
              </a:rPr>
              <a:t> commentary quotation on Herodotus</a:t>
            </a:r>
            <a:endParaRPr lang="en-US" dirty="0"/>
          </a:p>
        </p:txBody>
      </p:sp>
      <p:sp>
        <p:nvSpPr>
          <p:cNvPr id="4" name="Slide Number Placeholder 3"/>
          <p:cNvSpPr>
            <a:spLocks noGrp="1"/>
          </p:cNvSpPr>
          <p:nvPr>
            <p:ph type="sldNum" sz="quarter" idx="5"/>
          </p:nvPr>
        </p:nvSpPr>
        <p:spPr/>
        <p:txBody>
          <a:bodyPr/>
          <a:lstStyle/>
          <a:p>
            <a:fld id="{42B7EEAE-67DD-429B-8828-EE6FF5AF2364}" type="slidenum">
              <a:rPr lang="en-US" smtClean="0"/>
              <a:t>11</a:t>
            </a:fld>
            <a:endParaRPr lang="en-US"/>
          </a:p>
        </p:txBody>
      </p:sp>
    </p:spTree>
    <p:extLst>
      <p:ext uri="{BB962C8B-B14F-4D97-AF65-F5344CB8AC3E}">
        <p14:creationId xmlns:p14="http://schemas.microsoft.com/office/powerpoint/2010/main" val="438323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The English term, according to the </a:t>
            </a:r>
            <a:r>
              <a:rPr lang="en-US" sz="1800" u="none" strike="noStrike" kern="100" dirty="0">
                <a:solidFill>
                  <a:srgbClr val="7C4DFF"/>
                </a:solidFill>
                <a:effectLst/>
                <a:latin typeface="Verdana" panose="020B0604030504040204" pitchFamily="34" charset="0"/>
                <a:ea typeface="Calibri" panose="020F0502020204030204" pitchFamily="34" charset="0"/>
                <a:cs typeface="Times New Roman" panose="02020603050405020304" pitchFamily="18" charset="0"/>
                <a:hlinkClick r:id="rId3"/>
              </a:rPr>
              <a:t>Ven. Bede</a:t>
            </a:r>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672-735 relates to </a:t>
            </a:r>
            <a:r>
              <a:rPr lang="en-US" sz="1800" kern="10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Estre</a:t>
            </a:r>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 Teutonic goddess of the rising light of day and spring, which deity, however, is otherwise unknown, even in the Edda (Catholic ency.) </a:t>
            </a:r>
            <a:r>
              <a:rPr lang="en-US" sz="2800" b="0" i="0" dirty="0">
                <a:solidFill>
                  <a:srgbClr val="000000"/>
                </a:solidFill>
                <a:effectLst/>
                <a:latin typeface="Times New Roman" panose="02020603050405020304" pitchFamily="18" charset="0"/>
              </a:rPr>
              <a:t>Some scholars believe a slightly changed English spelling of Ishtar, name of the ancient Assyrian &amp; Babylonian idol goddess. A feast to this goddess was celebrated at the time of the vernal equinox (about March 20 in the northern hemisphere). Others </a:t>
            </a:r>
            <a:r>
              <a:rPr lang="en-US" sz="2800" b="0" i="0" dirty="0" err="1">
                <a:solidFill>
                  <a:srgbClr val="000000"/>
                </a:solidFill>
                <a:effectLst/>
                <a:latin typeface="Times New Roman" panose="02020603050405020304" pitchFamily="18" charset="0"/>
              </a:rPr>
              <a:t>Eostre</a:t>
            </a:r>
            <a:r>
              <a:rPr lang="en-US" sz="2800" b="0" i="0" dirty="0">
                <a:solidFill>
                  <a:srgbClr val="000000"/>
                </a:solidFill>
                <a:effectLst/>
                <a:latin typeface="Times New Roman" panose="02020603050405020304" pitchFamily="18" charset="0"/>
              </a:rPr>
              <a:t>, the Anglo-Saxon goddess of spring. We can see the pagan influence in the emphasis on eggs &amp; bunnies, which were part of ancient heathen fertility rites &amp; spring festivals.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p>
        </p:txBody>
      </p:sp>
      <p:sp>
        <p:nvSpPr>
          <p:cNvPr id="4" name="Slide Number Placeholder 3"/>
          <p:cNvSpPr>
            <a:spLocks noGrp="1"/>
          </p:cNvSpPr>
          <p:nvPr>
            <p:ph type="sldNum" sz="quarter" idx="5"/>
          </p:nvPr>
        </p:nvSpPr>
        <p:spPr/>
        <p:txBody>
          <a:bodyPr/>
          <a:lstStyle/>
          <a:p>
            <a:fld id="{42B7EEAE-67DD-429B-8828-EE6FF5AF2364}" type="slidenum">
              <a:rPr lang="en-US" smtClean="0"/>
              <a:t>20</a:t>
            </a:fld>
            <a:endParaRPr lang="en-US"/>
          </a:p>
        </p:txBody>
      </p:sp>
    </p:spTree>
    <p:extLst>
      <p:ext uri="{BB962C8B-B14F-4D97-AF65-F5344CB8AC3E}">
        <p14:creationId xmlns:p14="http://schemas.microsoft.com/office/powerpoint/2010/main" val="602729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The English term, according to the </a:t>
            </a:r>
            <a:r>
              <a:rPr lang="en-US" sz="1800" u="none" strike="noStrike" kern="100" dirty="0">
                <a:solidFill>
                  <a:srgbClr val="7C4DFF"/>
                </a:solidFill>
                <a:effectLst/>
                <a:latin typeface="Verdana" panose="020B0604030504040204" pitchFamily="34" charset="0"/>
                <a:ea typeface="Calibri" panose="020F0502020204030204" pitchFamily="34" charset="0"/>
                <a:cs typeface="Times New Roman" panose="02020603050405020304" pitchFamily="18" charset="0"/>
                <a:hlinkClick r:id="rId3"/>
              </a:rPr>
              <a:t>Ven. Bede</a:t>
            </a:r>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672-735 relates to </a:t>
            </a:r>
            <a:r>
              <a:rPr lang="en-US" sz="1800" kern="10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Estre</a:t>
            </a:r>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 Teutonic goddess of the rising light of day and spring, which deity, however, is otherwise unknown, even in the Edda (Catholic ency.) </a:t>
            </a:r>
            <a:r>
              <a:rPr lang="en-US" sz="2800" b="0" i="0" dirty="0">
                <a:solidFill>
                  <a:srgbClr val="000000"/>
                </a:solidFill>
                <a:effectLst/>
                <a:latin typeface="Times New Roman" panose="02020603050405020304" pitchFamily="18" charset="0"/>
              </a:rPr>
              <a:t>Some scholars believe a slightly changed English spelling of Ishtar, name of the ancient Assyrian &amp; Babylonian idol goddess. A feast to this goddess was celebrated at the time of the vernal equinox (about March 20 in the northern hemisphere). Others </a:t>
            </a:r>
            <a:r>
              <a:rPr lang="en-US" sz="2800" b="0" i="0" dirty="0" err="1">
                <a:solidFill>
                  <a:srgbClr val="000000"/>
                </a:solidFill>
                <a:effectLst/>
                <a:latin typeface="Times New Roman" panose="02020603050405020304" pitchFamily="18" charset="0"/>
              </a:rPr>
              <a:t>Eostre</a:t>
            </a:r>
            <a:r>
              <a:rPr lang="en-US" sz="2800" b="0" i="0" dirty="0">
                <a:solidFill>
                  <a:srgbClr val="000000"/>
                </a:solidFill>
                <a:effectLst/>
                <a:latin typeface="Times New Roman" panose="02020603050405020304" pitchFamily="18" charset="0"/>
              </a:rPr>
              <a:t>, the Anglo-Saxon goddess of spring. We can see the pagan influence in the emphasis on eggs &amp; bunnies, which were part of ancient heathen fertility rites &amp; spring festivals.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p>
        </p:txBody>
      </p:sp>
      <p:sp>
        <p:nvSpPr>
          <p:cNvPr id="4" name="Slide Number Placeholder 3"/>
          <p:cNvSpPr>
            <a:spLocks noGrp="1"/>
          </p:cNvSpPr>
          <p:nvPr>
            <p:ph type="sldNum" sz="quarter" idx="5"/>
          </p:nvPr>
        </p:nvSpPr>
        <p:spPr/>
        <p:txBody>
          <a:bodyPr/>
          <a:lstStyle/>
          <a:p>
            <a:fld id="{42B7EEAE-67DD-429B-8828-EE6FF5AF2364}" type="slidenum">
              <a:rPr lang="en-US" smtClean="0"/>
              <a:t>21</a:t>
            </a:fld>
            <a:endParaRPr lang="en-US"/>
          </a:p>
        </p:txBody>
      </p:sp>
    </p:spTree>
    <p:extLst>
      <p:ext uri="{BB962C8B-B14F-4D97-AF65-F5344CB8AC3E}">
        <p14:creationId xmlns:p14="http://schemas.microsoft.com/office/powerpoint/2010/main" val="1764170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The English term, according to the </a:t>
            </a:r>
            <a:r>
              <a:rPr lang="en-US" sz="1800" u="none" strike="noStrike" kern="100" dirty="0">
                <a:solidFill>
                  <a:srgbClr val="7C4DFF"/>
                </a:solidFill>
                <a:effectLst/>
                <a:latin typeface="Verdana" panose="020B0604030504040204" pitchFamily="34" charset="0"/>
                <a:ea typeface="Calibri" panose="020F0502020204030204" pitchFamily="34" charset="0"/>
                <a:cs typeface="Times New Roman" panose="02020603050405020304" pitchFamily="18" charset="0"/>
                <a:hlinkClick r:id="rId3"/>
              </a:rPr>
              <a:t>Ven. Bede</a:t>
            </a:r>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672-735 relates to </a:t>
            </a:r>
            <a:r>
              <a:rPr lang="en-US" sz="1800" kern="10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Estre</a:t>
            </a:r>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 Teutonic goddess of the rising light of day and spring, which deity, however, is otherwise unknown, even in the Edda (Catholic ency.) </a:t>
            </a:r>
            <a:r>
              <a:rPr lang="en-US" sz="2800" b="0" i="0" dirty="0">
                <a:solidFill>
                  <a:srgbClr val="000000"/>
                </a:solidFill>
                <a:effectLst/>
                <a:latin typeface="Times New Roman" panose="02020603050405020304" pitchFamily="18" charset="0"/>
              </a:rPr>
              <a:t>Some scholars believe a slightly changed English spelling of Ishtar, name of the ancient Assyrian &amp; Babylonian idol goddess. A feast to this goddess was celebrated at the time of the vernal equinox (about March 20 in the northern hemisphere). Others </a:t>
            </a:r>
            <a:r>
              <a:rPr lang="en-US" sz="2800" b="0" i="0" dirty="0" err="1">
                <a:solidFill>
                  <a:srgbClr val="000000"/>
                </a:solidFill>
                <a:effectLst/>
                <a:latin typeface="Times New Roman" panose="02020603050405020304" pitchFamily="18" charset="0"/>
              </a:rPr>
              <a:t>Eostre</a:t>
            </a:r>
            <a:r>
              <a:rPr lang="en-US" sz="2800" b="0" i="0" dirty="0">
                <a:solidFill>
                  <a:srgbClr val="000000"/>
                </a:solidFill>
                <a:effectLst/>
                <a:latin typeface="Times New Roman" panose="02020603050405020304" pitchFamily="18" charset="0"/>
              </a:rPr>
              <a:t>, the Anglo-Saxon goddess of spring. We can see the pagan influence in the emphasis on eggs &amp; bunnies, which were part of ancient heathen fertility rites &amp; spring festivals.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p>
        </p:txBody>
      </p:sp>
      <p:sp>
        <p:nvSpPr>
          <p:cNvPr id="4" name="Slide Number Placeholder 3"/>
          <p:cNvSpPr>
            <a:spLocks noGrp="1"/>
          </p:cNvSpPr>
          <p:nvPr>
            <p:ph type="sldNum" sz="quarter" idx="5"/>
          </p:nvPr>
        </p:nvSpPr>
        <p:spPr/>
        <p:txBody>
          <a:bodyPr/>
          <a:lstStyle/>
          <a:p>
            <a:fld id="{42B7EEAE-67DD-429B-8828-EE6FF5AF2364}" type="slidenum">
              <a:rPr lang="en-US" smtClean="0"/>
              <a:t>22</a:t>
            </a:fld>
            <a:endParaRPr lang="en-US"/>
          </a:p>
        </p:txBody>
      </p:sp>
    </p:spTree>
    <p:extLst>
      <p:ext uri="{BB962C8B-B14F-4D97-AF65-F5344CB8AC3E}">
        <p14:creationId xmlns:p14="http://schemas.microsoft.com/office/powerpoint/2010/main" val="548431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Sounds like </a:t>
            </a:r>
            <a:r>
              <a:rPr lang="en-US" sz="1800" kern="10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Eastra</a:t>
            </a:r>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The English term, according to the </a:t>
            </a:r>
            <a:r>
              <a:rPr lang="en-US" sz="1800" u="none" strike="noStrike" kern="100" dirty="0">
                <a:solidFill>
                  <a:srgbClr val="7C4DFF"/>
                </a:solidFill>
                <a:effectLst/>
                <a:latin typeface="Verdana" panose="020B0604030504040204" pitchFamily="34" charset="0"/>
                <a:ea typeface="Calibri" panose="020F0502020204030204" pitchFamily="34" charset="0"/>
                <a:cs typeface="Times New Roman" panose="02020603050405020304" pitchFamily="18" charset="0"/>
                <a:hlinkClick r:id="rId3"/>
              </a:rPr>
              <a:t>Ven. Bede</a:t>
            </a:r>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672-735 (Catholic historian of the church) relates to </a:t>
            </a:r>
            <a:r>
              <a:rPr lang="en-US" sz="1800" kern="100" dirty="0" err="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Estre</a:t>
            </a:r>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 Teutonic goddess of the rising light of day and spring, which deity, however, is otherwise unknown (Catholic ency.) </a:t>
            </a:r>
            <a:r>
              <a:rPr lang="en-US" sz="2800" b="0" i="0" dirty="0">
                <a:solidFill>
                  <a:srgbClr val="000000"/>
                </a:solidFill>
                <a:effectLst/>
                <a:latin typeface="Times New Roman" panose="02020603050405020304" pitchFamily="18" charset="0"/>
              </a:rPr>
              <a:t>Some scholars believe a slightly changed English spelling of Ishtar, name of the ancient Assyrian &amp; Babylonian idol goddess. A feast to this goddess was celebrated at the time of the vernal equinox (about March 20 in the northern hemisphere). Others </a:t>
            </a:r>
            <a:r>
              <a:rPr lang="en-US" sz="2800" b="0" i="0" dirty="0" err="1">
                <a:solidFill>
                  <a:srgbClr val="000000"/>
                </a:solidFill>
                <a:effectLst/>
                <a:latin typeface="Times New Roman" panose="02020603050405020304" pitchFamily="18" charset="0"/>
              </a:rPr>
              <a:t>Eostre</a:t>
            </a:r>
            <a:r>
              <a:rPr lang="en-US" sz="2800" b="0" i="0" dirty="0">
                <a:solidFill>
                  <a:srgbClr val="000000"/>
                </a:solidFill>
                <a:effectLst/>
                <a:latin typeface="Times New Roman" panose="02020603050405020304" pitchFamily="18" charset="0"/>
              </a:rPr>
              <a:t>, the Anglo-Saxon goddess of spring. We can see the pagan influence in the emphasis on eggs &amp; bunnies, which were part of ancient heathen fertility rites &amp; spring festivals.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p>
        </p:txBody>
      </p:sp>
      <p:sp>
        <p:nvSpPr>
          <p:cNvPr id="4" name="Slide Number Placeholder 3"/>
          <p:cNvSpPr>
            <a:spLocks noGrp="1"/>
          </p:cNvSpPr>
          <p:nvPr>
            <p:ph type="sldNum" sz="quarter" idx="5"/>
          </p:nvPr>
        </p:nvSpPr>
        <p:spPr/>
        <p:txBody>
          <a:bodyPr/>
          <a:lstStyle/>
          <a:p>
            <a:fld id="{42B7EEAE-67DD-429B-8828-EE6FF5AF2364}" type="slidenum">
              <a:rPr lang="en-US" smtClean="0"/>
              <a:t>23</a:t>
            </a:fld>
            <a:endParaRPr lang="en-US"/>
          </a:p>
        </p:txBody>
      </p:sp>
    </p:spTree>
    <p:extLst>
      <p:ext uri="{BB962C8B-B14F-4D97-AF65-F5344CB8AC3E}">
        <p14:creationId xmlns:p14="http://schemas.microsoft.com/office/powerpoint/2010/main" val="2341091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Arial" panose="020B0604020202020204" pitchFamily="34" charset="0"/>
              <a:buChar char="•"/>
            </a:pPr>
            <a:r>
              <a:rPr lang="en-US" sz="1800" kern="0" dirty="0">
                <a:solidFill>
                  <a:srgbClr val="1F1F1F"/>
                </a:solidFill>
                <a:effectLst/>
                <a:latin typeface="Roboto" panose="02000000000000000000" pitchFamily="2" charset="0"/>
                <a:ea typeface="Times New Roman" panose="02020603050405020304" pitchFamily="18" charset="0"/>
                <a:cs typeface="Times New Roman" panose="02020603050405020304" pitchFamily="18" charset="0"/>
              </a:rPr>
              <a:t>Why do churches do egg hunts? #1 response “Many churches are about building community, and are interested in knowing the people who live around them even if they don't attend. Offering an egg hunt that's open for all is </a:t>
            </a:r>
            <a:r>
              <a:rPr lang="en-US" sz="1800" kern="0" dirty="0">
                <a:solidFill>
                  <a:srgbClr val="040C28"/>
                </a:solidFill>
                <a:effectLst/>
                <a:latin typeface="Roboto" panose="02000000000000000000" pitchFamily="2" charset="0"/>
                <a:ea typeface="Times New Roman" panose="02020603050405020304" pitchFamily="18" charset="0"/>
                <a:cs typeface="Times New Roman" panose="02020603050405020304" pitchFamily="18" charset="0"/>
              </a:rPr>
              <a:t>a way for a church to introduce itself to neighbors</a:t>
            </a:r>
            <a:r>
              <a:rPr lang="en-US" sz="1800" kern="0" dirty="0">
                <a:solidFill>
                  <a:srgbClr val="1F1F1F"/>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800" b="0" i="0" dirty="0">
                <a:solidFill>
                  <a:srgbClr val="000000"/>
                </a:solidFill>
                <a:effectLst/>
                <a:latin typeface="Times New Roman" panose="02020603050405020304" pitchFamily="18" charset="0"/>
              </a:rPr>
              <a:t>Easter egg hunts at the building, multipurpose rooms Easter sunrise services, inviting others to attend Easter services, Easter sermon.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2B7EEAE-67DD-429B-8828-EE6FF5AF2364}" type="slidenum">
              <a:rPr lang="en-US" smtClean="0"/>
              <a:t>32</a:t>
            </a:fld>
            <a:endParaRPr lang="en-US"/>
          </a:p>
        </p:txBody>
      </p:sp>
    </p:spTree>
    <p:extLst>
      <p:ext uri="{BB962C8B-B14F-4D97-AF65-F5344CB8AC3E}">
        <p14:creationId xmlns:p14="http://schemas.microsoft.com/office/powerpoint/2010/main" val="209632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Arial" panose="020B0604020202020204" pitchFamily="34" charset="0"/>
              <a:buChar char="•"/>
            </a:pPr>
            <a:r>
              <a:rPr lang="en-US" sz="1800" kern="0" dirty="0">
                <a:solidFill>
                  <a:srgbClr val="1F1F1F"/>
                </a:solidFill>
                <a:effectLst/>
                <a:latin typeface="Roboto" panose="02000000000000000000" pitchFamily="2" charset="0"/>
                <a:ea typeface="Times New Roman" panose="02020603050405020304" pitchFamily="18" charset="0"/>
                <a:cs typeface="Times New Roman" panose="02020603050405020304" pitchFamily="18" charset="0"/>
              </a:rPr>
              <a:t>Why do churches do egg hunts? #1 response “Many churches are about building community, and are interested in knowing the people who live around them even if they don't attend. Offering an egg hunt that's open for all is </a:t>
            </a:r>
            <a:r>
              <a:rPr lang="en-US" sz="1800" kern="0" dirty="0">
                <a:solidFill>
                  <a:srgbClr val="040C28"/>
                </a:solidFill>
                <a:effectLst/>
                <a:latin typeface="Roboto" panose="02000000000000000000" pitchFamily="2" charset="0"/>
                <a:ea typeface="Times New Roman" panose="02020603050405020304" pitchFamily="18" charset="0"/>
                <a:cs typeface="Times New Roman" panose="02020603050405020304" pitchFamily="18" charset="0"/>
              </a:rPr>
              <a:t>a way for a church to introduce itself to neighbors</a:t>
            </a:r>
            <a:r>
              <a:rPr lang="en-US" sz="1800" kern="0" dirty="0">
                <a:solidFill>
                  <a:srgbClr val="1F1F1F"/>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800" b="0" i="0" dirty="0">
                <a:solidFill>
                  <a:srgbClr val="000000"/>
                </a:solidFill>
                <a:effectLst/>
                <a:latin typeface="Times New Roman" panose="02020603050405020304" pitchFamily="18" charset="0"/>
              </a:rPr>
              <a:t>Easter egg hunts at the building, multipurpose rooms Easter sunrise services, inviting others to attend Easter services, Easter sermon.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2B7EEAE-67DD-429B-8828-EE6FF5AF2364}" type="slidenum">
              <a:rPr lang="en-US" smtClean="0"/>
              <a:t>33</a:t>
            </a:fld>
            <a:endParaRPr lang="en-US"/>
          </a:p>
        </p:txBody>
      </p:sp>
    </p:spTree>
    <p:extLst>
      <p:ext uri="{BB962C8B-B14F-4D97-AF65-F5344CB8AC3E}">
        <p14:creationId xmlns:p14="http://schemas.microsoft.com/office/powerpoint/2010/main" val="2665261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47D1-A2B0-2CFA-2299-7FB2051013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3CCA3D-BB8B-78CD-4A36-A11264DE09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A26A7F-4FA1-9C6D-C9CA-617F113EE5FB}"/>
              </a:ext>
            </a:extLst>
          </p:cNvPr>
          <p:cNvSpPr>
            <a:spLocks noGrp="1"/>
          </p:cNvSpPr>
          <p:nvPr>
            <p:ph type="dt" sz="half" idx="10"/>
          </p:nvPr>
        </p:nvSpPr>
        <p:spPr/>
        <p:txBody>
          <a:bodyPr/>
          <a:lstStyle/>
          <a:p>
            <a:fld id="{3CA84894-8F22-425A-B874-AEB8A7686736}" type="datetimeFigureOut">
              <a:rPr lang="en-US" smtClean="0"/>
              <a:t>3/31/2024</a:t>
            </a:fld>
            <a:endParaRPr lang="en-US"/>
          </a:p>
        </p:txBody>
      </p:sp>
      <p:sp>
        <p:nvSpPr>
          <p:cNvPr id="5" name="Footer Placeholder 4">
            <a:extLst>
              <a:ext uri="{FF2B5EF4-FFF2-40B4-BE49-F238E27FC236}">
                <a16:creationId xmlns:a16="http://schemas.microsoft.com/office/drawing/2014/main" id="{3199D74C-8BA6-D1E9-2529-3DC9CA8D30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493AA9-0F0F-12BB-3EE9-15806542F751}"/>
              </a:ext>
            </a:extLst>
          </p:cNvPr>
          <p:cNvSpPr>
            <a:spLocks noGrp="1"/>
          </p:cNvSpPr>
          <p:nvPr>
            <p:ph type="sldNum" sz="quarter" idx="12"/>
          </p:nvPr>
        </p:nvSpPr>
        <p:spPr/>
        <p:txBody>
          <a:bodyPr/>
          <a:lstStyle/>
          <a:p>
            <a:fld id="{7A283941-A0F9-4EB7-B87A-B944792D8C2F}" type="slidenum">
              <a:rPr lang="en-US" smtClean="0"/>
              <a:t>‹#›</a:t>
            </a:fld>
            <a:endParaRPr lang="en-US"/>
          </a:p>
        </p:txBody>
      </p:sp>
    </p:spTree>
    <p:extLst>
      <p:ext uri="{BB962C8B-B14F-4D97-AF65-F5344CB8AC3E}">
        <p14:creationId xmlns:p14="http://schemas.microsoft.com/office/powerpoint/2010/main" val="3641417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D810-0CCA-F773-C933-D419BC4848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6B1BE3-717D-7B29-11AD-8978B5C799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875301-370E-EEB6-7DC5-96DDAB24A6A0}"/>
              </a:ext>
            </a:extLst>
          </p:cNvPr>
          <p:cNvSpPr>
            <a:spLocks noGrp="1"/>
          </p:cNvSpPr>
          <p:nvPr>
            <p:ph type="dt" sz="half" idx="10"/>
          </p:nvPr>
        </p:nvSpPr>
        <p:spPr/>
        <p:txBody>
          <a:bodyPr/>
          <a:lstStyle/>
          <a:p>
            <a:fld id="{3CA84894-8F22-425A-B874-AEB8A7686736}" type="datetimeFigureOut">
              <a:rPr lang="en-US" smtClean="0"/>
              <a:t>3/31/2024</a:t>
            </a:fld>
            <a:endParaRPr lang="en-US"/>
          </a:p>
        </p:txBody>
      </p:sp>
      <p:sp>
        <p:nvSpPr>
          <p:cNvPr id="5" name="Footer Placeholder 4">
            <a:extLst>
              <a:ext uri="{FF2B5EF4-FFF2-40B4-BE49-F238E27FC236}">
                <a16:creationId xmlns:a16="http://schemas.microsoft.com/office/drawing/2014/main" id="{2E51DE57-2251-CC6B-A25B-2E3FB5421E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965247-1D07-29C0-868C-B8A8EF202DCC}"/>
              </a:ext>
            </a:extLst>
          </p:cNvPr>
          <p:cNvSpPr>
            <a:spLocks noGrp="1"/>
          </p:cNvSpPr>
          <p:nvPr>
            <p:ph type="sldNum" sz="quarter" idx="12"/>
          </p:nvPr>
        </p:nvSpPr>
        <p:spPr/>
        <p:txBody>
          <a:bodyPr/>
          <a:lstStyle/>
          <a:p>
            <a:fld id="{7A283941-A0F9-4EB7-B87A-B944792D8C2F}" type="slidenum">
              <a:rPr lang="en-US" smtClean="0"/>
              <a:t>‹#›</a:t>
            </a:fld>
            <a:endParaRPr lang="en-US"/>
          </a:p>
        </p:txBody>
      </p:sp>
    </p:spTree>
    <p:extLst>
      <p:ext uri="{BB962C8B-B14F-4D97-AF65-F5344CB8AC3E}">
        <p14:creationId xmlns:p14="http://schemas.microsoft.com/office/powerpoint/2010/main" val="3841801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A53F9C-67E2-C757-7709-24E9FBCBAB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8CCC43-B06D-ED69-EA28-5CB030159B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08689-CFE0-E399-CE27-527C11E2ED6D}"/>
              </a:ext>
            </a:extLst>
          </p:cNvPr>
          <p:cNvSpPr>
            <a:spLocks noGrp="1"/>
          </p:cNvSpPr>
          <p:nvPr>
            <p:ph type="dt" sz="half" idx="10"/>
          </p:nvPr>
        </p:nvSpPr>
        <p:spPr/>
        <p:txBody>
          <a:bodyPr/>
          <a:lstStyle/>
          <a:p>
            <a:fld id="{3CA84894-8F22-425A-B874-AEB8A7686736}" type="datetimeFigureOut">
              <a:rPr lang="en-US" smtClean="0"/>
              <a:t>3/31/2024</a:t>
            </a:fld>
            <a:endParaRPr lang="en-US"/>
          </a:p>
        </p:txBody>
      </p:sp>
      <p:sp>
        <p:nvSpPr>
          <p:cNvPr id="5" name="Footer Placeholder 4">
            <a:extLst>
              <a:ext uri="{FF2B5EF4-FFF2-40B4-BE49-F238E27FC236}">
                <a16:creationId xmlns:a16="http://schemas.microsoft.com/office/drawing/2014/main" id="{0135864E-3889-6323-C4AD-EF0B4720C3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64BCB9-EC43-8B8E-9647-94B93D160219}"/>
              </a:ext>
            </a:extLst>
          </p:cNvPr>
          <p:cNvSpPr>
            <a:spLocks noGrp="1"/>
          </p:cNvSpPr>
          <p:nvPr>
            <p:ph type="sldNum" sz="quarter" idx="12"/>
          </p:nvPr>
        </p:nvSpPr>
        <p:spPr/>
        <p:txBody>
          <a:bodyPr/>
          <a:lstStyle/>
          <a:p>
            <a:fld id="{7A283941-A0F9-4EB7-B87A-B944792D8C2F}" type="slidenum">
              <a:rPr lang="en-US" smtClean="0"/>
              <a:t>‹#›</a:t>
            </a:fld>
            <a:endParaRPr lang="en-US"/>
          </a:p>
        </p:txBody>
      </p:sp>
    </p:spTree>
    <p:extLst>
      <p:ext uri="{BB962C8B-B14F-4D97-AF65-F5344CB8AC3E}">
        <p14:creationId xmlns:p14="http://schemas.microsoft.com/office/powerpoint/2010/main" val="245316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3FC83-2092-CD12-9BB7-7157C6A6B9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3E8B9-861B-EFC3-CC9A-DB4BD653A9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1C609-4C74-49C3-2910-C277196B6D6E}"/>
              </a:ext>
            </a:extLst>
          </p:cNvPr>
          <p:cNvSpPr>
            <a:spLocks noGrp="1"/>
          </p:cNvSpPr>
          <p:nvPr>
            <p:ph type="dt" sz="half" idx="10"/>
          </p:nvPr>
        </p:nvSpPr>
        <p:spPr/>
        <p:txBody>
          <a:bodyPr/>
          <a:lstStyle/>
          <a:p>
            <a:fld id="{3CA84894-8F22-425A-B874-AEB8A7686736}" type="datetimeFigureOut">
              <a:rPr lang="en-US" smtClean="0"/>
              <a:t>3/31/2024</a:t>
            </a:fld>
            <a:endParaRPr lang="en-US"/>
          </a:p>
        </p:txBody>
      </p:sp>
      <p:sp>
        <p:nvSpPr>
          <p:cNvPr id="5" name="Footer Placeholder 4">
            <a:extLst>
              <a:ext uri="{FF2B5EF4-FFF2-40B4-BE49-F238E27FC236}">
                <a16:creationId xmlns:a16="http://schemas.microsoft.com/office/drawing/2014/main" id="{DCC91F8A-37B5-3551-55ED-7215D374B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915E5-A0F6-7A75-1434-4D86D6EF783E}"/>
              </a:ext>
            </a:extLst>
          </p:cNvPr>
          <p:cNvSpPr>
            <a:spLocks noGrp="1"/>
          </p:cNvSpPr>
          <p:nvPr>
            <p:ph type="sldNum" sz="quarter" idx="12"/>
          </p:nvPr>
        </p:nvSpPr>
        <p:spPr/>
        <p:txBody>
          <a:bodyPr/>
          <a:lstStyle/>
          <a:p>
            <a:fld id="{7A283941-A0F9-4EB7-B87A-B944792D8C2F}" type="slidenum">
              <a:rPr lang="en-US" smtClean="0"/>
              <a:t>‹#›</a:t>
            </a:fld>
            <a:endParaRPr lang="en-US"/>
          </a:p>
        </p:txBody>
      </p:sp>
    </p:spTree>
    <p:extLst>
      <p:ext uri="{BB962C8B-B14F-4D97-AF65-F5344CB8AC3E}">
        <p14:creationId xmlns:p14="http://schemas.microsoft.com/office/powerpoint/2010/main" val="170837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7174A-5D1C-AE9B-F986-C1E39B18F2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FF8CDC-F887-50DA-00E9-B0E628FF1C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ECDF11-C368-3FC2-23BF-41D74ADA9636}"/>
              </a:ext>
            </a:extLst>
          </p:cNvPr>
          <p:cNvSpPr>
            <a:spLocks noGrp="1"/>
          </p:cNvSpPr>
          <p:nvPr>
            <p:ph type="dt" sz="half" idx="10"/>
          </p:nvPr>
        </p:nvSpPr>
        <p:spPr/>
        <p:txBody>
          <a:bodyPr/>
          <a:lstStyle/>
          <a:p>
            <a:fld id="{3CA84894-8F22-425A-B874-AEB8A7686736}" type="datetimeFigureOut">
              <a:rPr lang="en-US" smtClean="0"/>
              <a:t>3/31/2024</a:t>
            </a:fld>
            <a:endParaRPr lang="en-US"/>
          </a:p>
        </p:txBody>
      </p:sp>
      <p:sp>
        <p:nvSpPr>
          <p:cNvPr id="5" name="Footer Placeholder 4">
            <a:extLst>
              <a:ext uri="{FF2B5EF4-FFF2-40B4-BE49-F238E27FC236}">
                <a16:creationId xmlns:a16="http://schemas.microsoft.com/office/drawing/2014/main" id="{70E3CC9A-BED5-7AB0-2B4D-688113E4F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054EBF-1B06-A070-A50F-6ADBEEEBC098}"/>
              </a:ext>
            </a:extLst>
          </p:cNvPr>
          <p:cNvSpPr>
            <a:spLocks noGrp="1"/>
          </p:cNvSpPr>
          <p:nvPr>
            <p:ph type="sldNum" sz="quarter" idx="12"/>
          </p:nvPr>
        </p:nvSpPr>
        <p:spPr/>
        <p:txBody>
          <a:bodyPr/>
          <a:lstStyle/>
          <a:p>
            <a:fld id="{7A283941-A0F9-4EB7-B87A-B944792D8C2F}" type="slidenum">
              <a:rPr lang="en-US" smtClean="0"/>
              <a:t>‹#›</a:t>
            </a:fld>
            <a:endParaRPr lang="en-US"/>
          </a:p>
        </p:txBody>
      </p:sp>
    </p:spTree>
    <p:extLst>
      <p:ext uri="{BB962C8B-B14F-4D97-AF65-F5344CB8AC3E}">
        <p14:creationId xmlns:p14="http://schemas.microsoft.com/office/powerpoint/2010/main" val="3998481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E5C01-C202-C721-AF63-B39BA4BAEC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DA3B8C-6BED-45F4-3BEE-9FD758FEAD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6DDFE5-775A-E8A7-73C0-EE8D902304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B1EB8D-415C-4112-7BF0-C4F6481C6336}"/>
              </a:ext>
            </a:extLst>
          </p:cNvPr>
          <p:cNvSpPr>
            <a:spLocks noGrp="1"/>
          </p:cNvSpPr>
          <p:nvPr>
            <p:ph type="dt" sz="half" idx="10"/>
          </p:nvPr>
        </p:nvSpPr>
        <p:spPr/>
        <p:txBody>
          <a:bodyPr/>
          <a:lstStyle/>
          <a:p>
            <a:fld id="{3CA84894-8F22-425A-B874-AEB8A7686736}" type="datetimeFigureOut">
              <a:rPr lang="en-US" smtClean="0"/>
              <a:t>3/31/2024</a:t>
            </a:fld>
            <a:endParaRPr lang="en-US"/>
          </a:p>
        </p:txBody>
      </p:sp>
      <p:sp>
        <p:nvSpPr>
          <p:cNvPr id="6" name="Footer Placeholder 5">
            <a:extLst>
              <a:ext uri="{FF2B5EF4-FFF2-40B4-BE49-F238E27FC236}">
                <a16:creationId xmlns:a16="http://schemas.microsoft.com/office/drawing/2014/main" id="{D0405DEB-3D97-3DA0-8E8D-EA4B42DF85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1291AF-77FB-7AF7-D624-B64779797605}"/>
              </a:ext>
            </a:extLst>
          </p:cNvPr>
          <p:cNvSpPr>
            <a:spLocks noGrp="1"/>
          </p:cNvSpPr>
          <p:nvPr>
            <p:ph type="sldNum" sz="quarter" idx="12"/>
          </p:nvPr>
        </p:nvSpPr>
        <p:spPr/>
        <p:txBody>
          <a:bodyPr/>
          <a:lstStyle/>
          <a:p>
            <a:fld id="{7A283941-A0F9-4EB7-B87A-B944792D8C2F}" type="slidenum">
              <a:rPr lang="en-US" smtClean="0"/>
              <a:t>‹#›</a:t>
            </a:fld>
            <a:endParaRPr lang="en-US"/>
          </a:p>
        </p:txBody>
      </p:sp>
    </p:spTree>
    <p:extLst>
      <p:ext uri="{BB962C8B-B14F-4D97-AF65-F5344CB8AC3E}">
        <p14:creationId xmlns:p14="http://schemas.microsoft.com/office/powerpoint/2010/main" val="3275884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518FA-C075-7332-B032-6B818229C4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6119AA-0660-947A-07E4-C773A11B3D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01D393-35C1-D9CB-F3E1-1C315FDFBF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806FAE-2D81-B9FD-DE7F-63F9FEB7A3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5E5B03-CA9F-D4DC-B5F4-ABFEA665BE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A5E5A9-DDE7-16BE-B9C6-C4BC093C96C0}"/>
              </a:ext>
            </a:extLst>
          </p:cNvPr>
          <p:cNvSpPr>
            <a:spLocks noGrp="1"/>
          </p:cNvSpPr>
          <p:nvPr>
            <p:ph type="dt" sz="half" idx="10"/>
          </p:nvPr>
        </p:nvSpPr>
        <p:spPr/>
        <p:txBody>
          <a:bodyPr/>
          <a:lstStyle/>
          <a:p>
            <a:fld id="{3CA84894-8F22-425A-B874-AEB8A7686736}" type="datetimeFigureOut">
              <a:rPr lang="en-US" smtClean="0"/>
              <a:t>3/31/2024</a:t>
            </a:fld>
            <a:endParaRPr lang="en-US"/>
          </a:p>
        </p:txBody>
      </p:sp>
      <p:sp>
        <p:nvSpPr>
          <p:cNvPr id="8" name="Footer Placeholder 7">
            <a:extLst>
              <a:ext uri="{FF2B5EF4-FFF2-40B4-BE49-F238E27FC236}">
                <a16:creationId xmlns:a16="http://schemas.microsoft.com/office/drawing/2014/main" id="{41D9450D-5B31-F0DC-67B0-38E24CB08A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706422-1730-56D2-29A2-413D5AA0716E}"/>
              </a:ext>
            </a:extLst>
          </p:cNvPr>
          <p:cNvSpPr>
            <a:spLocks noGrp="1"/>
          </p:cNvSpPr>
          <p:nvPr>
            <p:ph type="sldNum" sz="quarter" idx="12"/>
          </p:nvPr>
        </p:nvSpPr>
        <p:spPr/>
        <p:txBody>
          <a:bodyPr/>
          <a:lstStyle/>
          <a:p>
            <a:fld id="{7A283941-A0F9-4EB7-B87A-B944792D8C2F}" type="slidenum">
              <a:rPr lang="en-US" smtClean="0"/>
              <a:t>‹#›</a:t>
            </a:fld>
            <a:endParaRPr lang="en-US"/>
          </a:p>
        </p:txBody>
      </p:sp>
    </p:spTree>
    <p:extLst>
      <p:ext uri="{BB962C8B-B14F-4D97-AF65-F5344CB8AC3E}">
        <p14:creationId xmlns:p14="http://schemas.microsoft.com/office/powerpoint/2010/main" val="2868651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F5B4D-A197-6600-DA95-CF5D9274B5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465600-9F44-0948-D95B-AA3DE3C229E6}"/>
              </a:ext>
            </a:extLst>
          </p:cNvPr>
          <p:cNvSpPr>
            <a:spLocks noGrp="1"/>
          </p:cNvSpPr>
          <p:nvPr>
            <p:ph type="dt" sz="half" idx="10"/>
          </p:nvPr>
        </p:nvSpPr>
        <p:spPr/>
        <p:txBody>
          <a:bodyPr/>
          <a:lstStyle/>
          <a:p>
            <a:fld id="{3CA84894-8F22-425A-B874-AEB8A7686736}" type="datetimeFigureOut">
              <a:rPr lang="en-US" smtClean="0"/>
              <a:t>3/31/2024</a:t>
            </a:fld>
            <a:endParaRPr lang="en-US"/>
          </a:p>
        </p:txBody>
      </p:sp>
      <p:sp>
        <p:nvSpPr>
          <p:cNvPr id="4" name="Footer Placeholder 3">
            <a:extLst>
              <a:ext uri="{FF2B5EF4-FFF2-40B4-BE49-F238E27FC236}">
                <a16:creationId xmlns:a16="http://schemas.microsoft.com/office/drawing/2014/main" id="{293B75B1-B289-4FF0-1936-C5A26C100F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71EB46-8189-9509-6C4E-EB5567D36B74}"/>
              </a:ext>
            </a:extLst>
          </p:cNvPr>
          <p:cNvSpPr>
            <a:spLocks noGrp="1"/>
          </p:cNvSpPr>
          <p:nvPr>
            <p:ph type="sldNum" sz="quarter" idx="12"/>
          </p:nvPr>
        </p:nvSpPr>
        <p:spPr/>
        <p:txBody>
          <a:bodyPr/>
          <a:lstStyle/>
          <a:p>
            <a:fld id="{7A283941-A0F9-4EB7-B87A-B944792D8C2F}" type="slidenum">
              <a:rPr lang="en-US" smtClean="0"/>
              <a:t>‹#›</a:t>
            </a:fld>
            <a:endParaRPr lang="en-US"/>
          </a:p>
        </p:txBody>
      </p:sp>
    </p:spTree>
    <p:extLst>
      <p:ext uri="{BB962C8B-B14F-4D97-AF65-F5344CB8AC3E}">
        <p14:creationId xmlns:p14="http://schemas.microsoft.com/office/powerpoint/2010/main" val="2810097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E5AE3B-74FB-AD3E-A2E9-E427651B46B4}"/>
              </a:ext>
            </a:extLst>
          </p:cNvPr>
          <p:cNvSpPr>
            <a:spLocks noGrp="1"/>
          </p:cNvSpPr>
          <p:nvPr>
            <p:ph type="dt" sz="half" idx="10"/>
          </p:nvPr>
        </p:nvSpPr>
        <p:spPr/>
        <p:txBody>
          <a:bodyPr/>
          <a:lstStyle/>
          <a:p>
            <a:fld id="{3CA84894-8F22-425A-B874-AEB8A7686736}" type="datetimeFigureOut">
              <a:rPr lang="en-US" smtClean="0"/>
              <a:t>3/31/2024</a:t>
            </a:fld>
            <a:endParaRPr lang="en-US"/>
          </a:p>
        </p:txBody>
      </p:sp>
      <p:sp>
        <p:nvSpPr>
          <p:cNvPr id="3" name="Footer Placeholder 2">
            <a:extLst>
              <a:ext uri="{FF2B5EF4-FFF2-40B4-BE49-F238E27FC236}">
                <a16:creationId xmlns:a16="http://schemas.microsoft.com/office/drawing/2014/main" id="{23A95F1B-F866-CF0E-70FC-1E37B9C0BD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9B8489-1755-6F9E-5226-A571A5E17C93}"/>
              </a:ext>
            </a:extLst>
          </p:cNvPr>
          <p:cNvSpPr>
            <a:spLocks noGrp="1"/>
          </p:cNvSpPr>
          <p:nvPr>
            <p:ph type="sldNum" sz="quarter" idx="12"/>
          </p:nvPr>
        </p:nvSpPr>
        <p:spPr/>
        <p:txBody>
          <a:bodyPr/>
          <a:lstStyle/>
          <a:p>
            <a:fld id="{7A283941-A0F9-4EB7-B87A-B944792D8C2F}" type="slidenum">
              <a:rPr lang="en-US" smtClean="0"/>
              <a:t>‹#›</a:t>
            </a:fld>
            <a:endParaRPr lang="en-US"/>
          </a:p>
        </p:txBody>
      </p:sp>
    </p:spTree>
    <p:extLst>
      <p:ext uri="{BB962C8B-B14F-4D97-AF65-F5344CB8AC3E}">
        <p14:creationId xmlns:p14="http://schemas.microsoft.com/office/powerpoint/2010/main" val="1923882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C46F-7658-1139-F3F1-AD5C63DFBF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2C9677-C500-2C21-3706-F880FE6D0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AB996B-9862-212D-8187-312EDF82BA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FFCDD1-5E10-E50E-AA4A-FC420AF84B6C}"/>
              </a:ext>
            </a:extLst>
          </p:cNvPr>
          <p:cNvSpPr>
            <a:spLocks noGrp="1"/>
          </p:cNvSpPr>
          <p:nvPr>
            <p:ph type="dt" sz="half" idx="10"/>
          </p:nvPr>
        </p:nvSpPr>
        <p:spPr/>
        <p:txBody>
          <a:bodyPr/>
          <a:lstStyle/>
          <a:p>
            <a:fld id="{3CA84894-8F22-425A-B874-AEB8A7686736}" type="datetimeFigureOut">
              <a:rPr lang="en-US" smtClean="0"/>
              <a:t>3/31/2024</a:t>
            </a:fld>
            <a:endParaRPr lang="en-US"/>
          </a:p>
        </p:txBody>
      </p:sp>
      <p:sp>
        <p:nvSpPr>
          <p:cNvPr id="6" name="Footer Placeholder 5">
            <a:extLst>
              <a:ext uri="{FF2B5EF4-FFF2-40B4-BE49-F238E27FC236}">
                <a16:creationId xmlns:a16="http://schemas.microsoft.com/office/drawing/2014/main" id="{1FA6F3DB-856A-AB91-A57B-455EAC13E1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A282AF-6C51-C77F-A92E-6C11185B0A2B}"/>
              </a:ext>
            </a:extLst>
          </p:cNvPr>
          <p:cNvSpPr>
            <a:spLocks noGrp="1"/>
          </p:cNvSpPr>
          <p:nvPr>
            <p:ph type="sldNum" sz="quarter" idx="12"/>
          </p:nvPr>
        </p:nvSpPr>
        <p:spPr/>
        <p:txBody>
          <a:bodyPr/>
          <a:lstStyle/>
          <a:p>
            <a:fld id="{7A283941-A0F9-4EB7-B87A-B944792D8C2F}" type="slidenum">
              <a:rPr lang="en-US" smtClean="0"/>
              <a:t>‹#›</a:t>
            </a:fld>
            <a:endParaRPr lang="en-US"/>
          </a:p>
        </p:txBody>
      </p:sp>
    </p:spTree>
    <p:extLst>
      <p:ext uri="{BB962C8B-B14F-4D97-AF65-F5344CB8AC3E}">
        <p14:creationId xmlns:p14="http://schemas.microsoft.com/office/powerpoint/2010/main" val="88413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8E52C-4F80-832D-E4A2-3A0BBCFD7B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C31EAA-1791-8F75-FC3D-7D268E2C23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0F2195-CFA2-4E9C-78DF-FD6C0B5DCF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A3AAB-8317-2D18-0271-C8175BA07E4C}"/>
              </a:ext>
            </a:extLst>
          </p:cNvPr>
          <p:cNvSpPr>
            <a:spLocks noGrp="1"/>
          </p:cNvSpPr>
          <p:nvPr>
            <p:ph type="dt" sz="half" idx="10"/>
          </p:nvPr>
        </p:nvSpPr>
        <p:spPr/>
        <p:txBody>
          <a:bodyPr/>
          <a:lstStyle/>
          <a:p>
            <a:fld id="{3CA84894-8F22-425A-B874-AEB8A7686736}" type="datetimeFigureOut">
              <a:rPr lang="en-US" smtClean="0"/>
              <a:t>3/31/2024</a:t>
            </a:fld>
            <a:endParaRPr lang="en-US"/>
          </a:p>
        </p:txBody>
      </p:sp>
      <p:sp>
        <p:nvSpPr>
          <p:cNvPr id="6" name="Footer Placeholder 5">
            <a:extLst>
              <a:ext uri="{FF2B5EF4-FFF2-40B4-BE49-F238E27FC236}">
                <a16:creationId xmlns:a16="http://schemas.microsoft.com/office/drawing/2014/main" id="{B94200E5-0245-BCBA-3F70-8D63736EED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D5E938-7137-1232-6326-6CDFCF43C7E8}"/>
              </a:ext>
            </a:extLst>
          </p:cNvPr>
          <p:cNvSpPr>
            <a:spLocks noGrp="1"/>
          </p:cNvSpPr>
          <p:nvPr>
            <p:ph type="sldNum" sz="quarter" idx="12"/>
          </p:nvPr>
        </p:nvSpPr>
        <p:spPr/>
        <p:txBody>
          <a:bodyPr/>
          <a:lstStyle/>
          <a:p>
            <a:fld id="{7A283941-A0F9-4EB7-B87A-B944792D8C2F}" type="slidenum">
              <a:rPr lang="en-US" smtClean="0"/>
              <a:t>‹#›</a:t>
            </a:fld>
            <a:endParaRPr lang="en-US"/>
          </a:p>
        </p:txBody>
      </p:sp>
    </p:spTree>
    <p:extLst>
      <p:ext uri="{BB962C8B-B14F-4D97-AF65-F5344CB8AC3E}">
        <p14:creationId xmlns:p14="http://schemas.microsoft.com/office/powerpoint/2010/main" val="1197171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DAD809-2824-70DE-2A4E-5F452F226C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D34565-0A75-4AEA-3FF1-DA9F2B65E5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5EF103-F3B3-84DE-4D77-00F9448322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84894-8F22-425A-B874-AEB8A7686736}" type="datetimeFigureOut">
              <a:rPr lang="en-US" smtClean="0"/>
              <a:t>3/31/2024</a:t>
            </a:fld>
            <a:endParaRPr lang="en-US"/>
          </a:p>
        </p:txBody>
      </p:sp>
      <p:sp>
        <p:nvSpPr>
          <p:cNvPr id="5" name="Footer Placeholder 4">
            <a:extLst>
              <a:ext uri="{FF2B5EF4-FFF2-40B4-BE49-F238E27FC236}">
                <a16:creationId xmlns:a16="http://schemas.microsoft.com/office/drawing/2014/main" id="{22EE916E-1D4F-3832-5168-4269DB431B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AC0AD7-D015-72D3-F506-5AA4A427DC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83941-A0F9-4EB7-B87A-B944792D8C2F}" type="slidenum">
              <a:rPr lang="en-US" smtClean="0"/>
              <a:t>‹#›</a:t>
            </a:fld>
            <a:endParaRPr lang="en-US"/>
          </a:p>
        </p:txBody>
      </p:sp>
    </p:spTree>
    <p:extLst>
      <p:ext uri="{BB962C8B-B14F-4D97-AF65-F5344CB8AC3E}">
        <p14:creationId xmlns:p14="http://schemas.microsoft.com/office/powerpoint/2010/main" val="995786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E0DC4-BC4C-E575-F78E-FAB8C3A21022}"/>
              </a:ext>
            </a:extLst>
          </p:cNvPr>
          <p:cNvSpPr>
            <a:spLocks noGrp="1"/>
          </p:cNvSpPr>
          <p:nvPr>
            <p:ph type="title"/>
          </p:nvPr>
        </p:nvSpPr>
        <p:spPr>
          <a:xfrm>
            <a:off x="0" y="1"/>
            <a:ext cx="12192000" cy="1139482"/>
          </a:xfrm>
        </p:spPr>
        <p:txBody>
          <a:bodyPr>
            <a:normAutofit/>
          </a:bodyPr>
          <a:lstStyle/>
          <a:p>
            <a:pPr algn="ctr"/>
            <a:r>
              <a:rPr lang="en-US" sz="6200" dirty="0">
                <a:solidFill>
                  <a:srgbClr val="00B0F0"/>
                </a:solidFill>
                <a:latin typeface="Tahoma" panose="020B0604030504040204" pitchFamily="34" charset="0"/>
                <a:ea typeface="Tahoma" panose="020B0604030504040204" pitchFamily="34" charset="0"/>
                <a:cs typeface="Tahoma" panose="020B0604030504040204" pitchFamily="34" charset="0"/>
              </a:rPr>
              <a:t>Hymns for Worship at Woodmont</a:t>
            </a:r>
          </a:p>
        </p:txBody>
      </p:sp>
      <p:sp>
        <p:nvSpPr>
          <p:cNvPr id="3" name="Content Placeholder 2">
            <a:extLst>
              <a:ext uri="{FF2B5EF4-FFF2-40B4-BE49-F238E27FC236}">
                <a16:creationId xmlns:a16="http://schemas.microsoft.com/office/drawing/2014/main" id="{7B95B45C-9F83-0FAD-C075-8DE9320A9D7E}"/>
              </a:ext>
            </a:extLst>
          </p:cNvPr>
          <p:cNvSpPr>
            <a:spLocks noGrp="1"/>
          </p:cNvSpPr>
          <p:nvPr>
            <p:ph idx="1"/>
          </p:nvPr>
        </p:nvSpPr>
        <p:spPr>
          <a:xfrm>
            <a:off x="0" y="1139483"/>
            <a:ext cx="12192000" cy="5718516"/>
          </a:xfrm>
        </p:spPr>
        <p:txBody>
          <a:bodyPr>
            <a:normAutofit/>
          </a:bodyPr>
          <a:lstStyle/>
          <a:p>
            <a:pPr marL="0" indent="0">
              <a:buNone/>
            </a:pPr>
            <a:r>
              <a:rPr lang="en-US" sz="5200" dirty="0">
                <a:solidFill>
                  <a:schemeClr val="bg1"/>
                </a:solidFill>
                <a:latin typeface="Tahoma" panose="020B0604030504040204" pitchFamily="34" charset="0"/>
                <a:ea typeface="Tahoma" panose="020B0604030504040204" pitchFamily="34" charset="0"/>
                <a:cs typeface="Tahoma" panose="020B0604030504040204" pitchFamily="34" charset="0"/>
              </a:rPr>
              <a:t>7    Saints Lift Your Voices</a:t>
            </a:r>
          </a:p>
          <a:p>
            <a:pPr marL="0" indent="0">
              <a:buNone/>
            </a:pPr>
            <a:r>
              <a:rPr lang="en-US" sz="5200" dirty="0">
                <a:solidFill>
                  <a:schemeClr val="bg1"/>
                </a:solidFill>
                <a:latin typeface="Tahoma" panose="020B0604030504040204" pitchFamily="34" charset="0"/>
                <a:ea typeface="Tahoma" panose="020B0604030504040204" pitchFamily="34" charset="0"/>
                <a:cs typeface="Tahoma" panose="020B0604030504040204" pitchFamily="34" charset="0"/>
              </a:rPr>
              <a:t>4    Blessed Assurance</a:t>
            </a:r>
          </a:p>
          <a:p>
            <a:pPr marL="0" indent="0">
              <a:buNone/>
            </a:pPr>
            <a:r>
              <a:rPr lang="en-US" sz="5200" dirty="0">
                <a:solidFill>
                  <a:schemeClr val="bg1"/>
                </a:solidFill>
                <a:latin typeface="Tahoma" panose="020B0604030504040204" pitchFamily="34" charset="0"/>
                <a:ea typeface="Tahoma" panose="020B0604030504040204" pitchFamily="34" charset="0"/>
                <a:cs typeface="Tahoma" panose="020B0604030504040204" pitchFamily="34" charset="0"/>
              </a:rPr>
              <a:t>165 Thus Remember Me</a:t>
            </a:r>
          </a:p>
          <a:p>
            <a:pPr marL="0" indent="0">
              <a:buNone/>
            </a:pPr>
            <a:r>
              <a:rPr lang="en-US" sz="5200" dirty="0">
                <a:solidFill>
                  <a:schemeClr val="bg1"/>
                </a:solidFill>
                <a:latin typeface="Tahoma" panose="020B0604030504040204" pitchFamily="34" charset="0"/>
                <a:ea typeface="Tahoma" panose="020B0604030504040204" pitchFamily="34" charset="0"/>
                <a:cs typeface="Tahoma" panose="020B0604030504040204" pitchFamily="34" charset="0"/>
              </a:rPr>
              <a:t>500 Give Me the Bible</a:t>
            </a:r>
          </a:p>
          <a:p>
            <a:pPr marL="0" indent="0">
              <a:buNone/>
            </a:pPr>
            <a:r>
              <a:rPr lang="en-US" sz="5200" dirty="0">
                <a:solidFill>
                  <a:schemeClr val="bg1"/>
                </a:solidFill>
                <a:latin typeface="Tahoma" panose="020B0604030504040204" pitchFamily="34" charset="0"/>
                <a:ea typeface="Tahoma" panose="020B0604030504040204" pitchFamily="34" charset="0"/>
                <a:cs typeface="Tahoma" panose="020B0604030504040204" pitchFamily="34" charset="0"/>
              </a:rPr>
              <a:t>265 Faith of our Fathers</a:t>
            </a:r>
          </a:p>
          <a:p>
            <a:pPr marL="0" indent="0">
              <a:buNone/>
            </a:pPr>
            <a:r>
              <a:rPr lang="en-US" sz="5200" dirty="0">
                <a:solidFill>
                  <a:schemeClr val="bg1"/>
                </a:solidFill>
                <a:latin typeface="Tahoma" panose="020B0604030504040204" pitchFamily="34" charset="0"/>
                <a:ea typeface="Tahoma" panose="020B0604030504040204" pitchFamily="34" charset="0"/>
                <a:cs typeface="Tahoma" panose="020B0604030504040204" pitchFamily="34" charset="0"/>
              </a:rPr>
              <a:t>701 Walk Beside Me</a:t>
            </a:r>
          </a:p>
        </p:txBody>
      </p:sp>
    </p:spTree>
    <p:extLst>
      <p:ext uri="{BB962C8B-B14F-4D97-AF65-F5344CB8AC3E}">
        <p14:creationId xmlns:p14="http://schemas.microsoft.com/office/powerpoint/2010/main" val="2038336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E832F-6159-CDED-912F-47ECEFD598FF}"/>
              </a:ext>
            </a:extLst>
          </p:cNvPr>
          <p:cNvSpPr>
            <a:spLocks noGrp="1"/>
          </p:cNvSpPr>
          <p:nvPr>
            <p:ph type="title"/>
          </p:nvPr>
        </p:nvSpPr>
        <p:spPr>
          <a:xfrm>
            <a:off x="0" y="1"/>
            <a:ext cx="12192000" cy="1139482"/>
          </a:xfrm>
        </p:spPr>
        <p:txBody>
          <a:bodyPr>
            <a:noAutofit/>
          </a:bodyPr>
          <a:lstStyle/>
          <a:p>
            <a:pPr algn="ctr"/>
            <a:r>
              <a:rPr lang="en-US" sz="5700" b="1" dirty="0">
                <a:solidFill>
                  <a:srgbClr val="FF0000"/>
                </a:solidFill>
                <a:latin typeface="Tahoma" panose="020B0604030504040204" pitchFamily="34" charset="0"/>
                <a:ea typeface="Tahoma" panose="020B0604030504040204" pitchFamily="34" charset="0"/>
                <a:cs typeface="Tahoma" panose="020B0604030504040204" pitchFamily="34" charset="0"/>
              </a:rPr>
              <a:t>Israel’s Idolatry- Broke Rule #3</a:t>
            </a:r>
            <a:endParaRPr lang="en-US" sz="57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93910EBB-9830-3929-228D-A6A6F70F964F}"/>
              </a:ext>
            </a:extLst>
          </p:cNvPr>
          <p:cNvSpPr>
            <a:spLocks noGrp="1"/>
          </p:cNvSpPr>
          <p:nvPr>
            <p:ph idx="1"/>
          </p:nvPr>
        </p:nvSpPr>
        <p:spPr>
          <a:xfrm>
            <a:off x="0" y="1280160"/>
            <a:ext cx="12192000" cy="5577839"/>
          </a:xfrm>
        </p:spPr>
        <p:txBody>
          <a:bodyPr>
            <a:normAutofit/>
          </a:bodyPr>
          <a:lstStyle/>
          <a:p>
            <a:pPr marL="0" indent="0" algn="ctr">
              <a:buNone/>
            </a:pP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They blasphemed God’s name by telling Israel </a:t>
            </a:r>
          </a:p>
          <a:p>
            <a:pPr marL="0" indent="0" algn="ctr">
              <a:buNone/>
            </a:pP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4400" i="1" dirty="0">
                <a:solidFill>
                  <a:schemeClr val="bg1"/>
                </a:solidFill>
                <a:latin typeface="Tahoma" panose="020B0604030504040204" pitchFamily="34" charset="0"/>
                <a:ea typeface="Tahoma" panose="020B0604030504040204" pitchFamily="34" charset="0"/>
                <a:cs typeface="Tahoma" panose="020B0604030504040204" pitchFamily="34" charset="0"/>
              </a:rPr>
              <a:t>this is your god, O Israel, who brought you up </a:t>
            </a:r>
          </a:p>
          <a:p>
            <a:pPr marL="0" indent="0" algn="ctr">
              <a:buNone/>
            </a:pPr>
            <a:r>
              <a:rPr lang="en-US" sz="4400" i="1" dirty="0">
                <a:solidFill>
                  <a:schemeClr val="bg1"/>
                </a:solidFill>
                <a:latin typeface="Tahoma" panose="020B0604030504040204" pitchFamily="34" charset="0"/>
                <a:ea typeface="Tahoma" panose="020B0604030504040204" pitchFamily="34" charset="0"/>
                <a:cs typeface="Tahoma" panose="020B0604030504040204" pitchFamily="34" charset="0"/>
              </a:rPr>
              <a:t>from the land of Israel”  </a:t>
            </a:r>
            <a:r>
              <a:rPr lang="en-US" sz="4400">
                <a:solidFill>
                  <a:schemeClr val="bg1"/>
                </a:solidFill>
                <a:latin typeface="Tahoma" panose="020B0604030504040204" pitchFamily="34" charset="0"/>
                <a:ea typeface="Tahoma" panose="020B0604030504040204" pitchFamily="34" charset="0"/>
                <a:cs typeface="Tahoma" panose="020B0604030504040204" pitchFamily="34" charset="0"/>
              </a:rPr>
              <a:t>&amp; Aaron said </a:t>
            </a:r>
            <a:endParaRPr lang="en-US" sz="4400" i="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4400" i="1" dirty="0">
                <a:solidFill>
                  <a:schemeClr val="bg1"/>
                </a:solidFill>
                <a:latin typeface="Tahoma" panose="020B0604030504040204" pitchFamily="34" charset="0"/>
                <a:ea typeface="Tahoma" panose="020B0604030504040204" pitchFamily="34" charset="0"/>
                <a:cs typeface="Tahoma" panose="020B0604030504040204" pitchFamily="34" charset="0"/>
              </a:rPr>
              <a:t>“tomorrow shall be a feast to the Lord” </a:t>
            </a:r>
          </a:p>
          <a:p>
            <a:pPr marL="0" indent="0" algn="ctr">
              <a:buNone/>
            </a:pP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thus they broke rule #3, </a:t>
            </a:r>
          </a:p>
          <a:p>
            <a:pPr marL="0" indent="0" algn="ctr">
              <a:buNone/>
            </a:pPr>
            <a:r>
              <a:rPr lang="en-US" sz="4400" i="1" dirty="0">
                <a:solidFill>
                  <a:schemeClr val="bg1"/>
                </a:solidFill>
                <a:latin typeface="Tahoma" panose="020B0604030504040204" pitchFamily="34" charset="0"/>
                <a:ea typeface="Tahoma" panose="020B0604030504040204" pitchFamily="34" charset="0"/>
                <a:cs typeface="Tahoma" panose="020B0604030504040204" pitchFamily="34" charset="0"/>
              </a:rPr>
              <a:t>“you shall not take the name of the Lord your </a:t>
            </a:r>
          </a:p>
          <a:p>
            <a:pPr marL="0" indent="0" algn="ctr">
              <a:buNone/>
            </a:pPr>
            <a:r>
              <a:rPr lang="en-US" sz="4400" i="1" dirty="0">
                <a:solidFill>
                  <a:schemeClr val="bg1"/>
                </a:solidFill>
                <a:latin typeface="Tahoma" panose="020B0604030504040204" pitchFamily="34" charset="0"/>
                <a:ea typeface="Tahoma" panose="020B0604030504040204" pitchFamily="34" charset="0"/>
                <a:cs typeface="Tahoma" panose="020B0604030504040204" pitchFamily="34" charset="0"/>
              </a:rPr>
              <a:t>God in vain” </a:t>
            </a: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(Exodus 32:4b-5; 20:7)</a:t>
            </a:r>
          </a:p>
        </p:txBody>
      </p:sp>
    </p:spTree>
    <p:extLst>
      <p:ext uri="{BB962C8B-B14F-4D97-AF65-F5344CB8AC3E}">
        <p14:creationId xmlns:p14="http://schemas.microsoft.com/office/powerpoint/2010/main" val="227717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E832F-6159-CDED-912F-47ECEFD598FF}"/>
              </a:ext>
            </a:extLst>
          </p:cNvPr>
          <p:cNvSpPr>
            <a:spLocks noGrp="1"/>
          </p:cNvSpPr>
          <p:nvPr>
            <p:ph type="title"/>
          </p:nvPr>
        </p:nvSpPr>
        <p:spPr>
          <a:xfrm>
            <a:off x="0" y="1"/>
            <a:ext cx="12192000" cy="1139482"/>
          </a:xfrm>
        </p:spPr>
        <p:txBody>
          <a:bodyPr>
            <a:noAutofit/>
          </a:bodyPr>
          <a:lstStyle/>
          <a:p>
            <a:pPr algn="ctr"/>
            <a:r>
              <a:rPr lang="en-US" sz="5600" b="1" dirty="0">
                <a:solidFill>
                  <a:srgbClr val="FF0000"/>
                </a:solidFill>
                <a:latin typeface="Tahoma" panose="020B0604030504040204" pitchFamily="34" charset="0"/>
                <a:ea typeface="Tahoma" panose="020B0604030504040204" pitchFamily="34" charset="0"/>
                <a:cs typeface="Tahoma" panose="020B0604030504040204" pitchFamily="34" charset="0"/>
              </a:rPr>
              <a:t>Israel’s Idolatry- Rose Up to Play</a:t>
            </a:r>
          </a:p>
        </p:txBody>
      </p:sp>
      <p:sp>
        <p:nvSpPr>
          <p:cNvPr id="3" name="Content Placeholder 2">
            <a:extLst>
              <a:ext uri="{FF2B5EF4-FFF2-40B4-BE49-F238E27FC236}">
                <a16:creationId xmlns:a16="http://schemas.microsoft.com/office/drawing/2014/main" id="{93910EBB-9830-3929-228D-A6A6F70F964F}"/>
              </a:ext>
            </a:extLst>
          </p:cNvPr>
          <p:cNvSpPr>
            <a:spLocks noGrp="1"/>
          </p:cNvSpPr>
          <p:nvPr>
            <p:ph idx="1"/>
          </p:nvPr>
        </p:nvSpPr>
        <p:spPr>
          <a:xfrm>
            <a:off x="0" y="1280160"/>
            <a:ext cx="12192000" cy="5577839"/>
          </a:xfrm>
        </p:spPr>
        <p:txBody>
          <a:bodyPr>
            <a:normAutofit/>
          </a:bodyPr>
          <a:lstStyle/>
          <a:p>
            <a:pPr marL="0" indent="0" algn="ctr">
              <a:buNone/>
            </a:pP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The people offered worship to the molten calf as </a:t>
            </a:r>
          </a:p>
          <a:p>
            <a:pPr marL="0" indent="0" algn="ctr">
              <a:buNone/>
            </a:pP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they </a:t>
            </a:r>
            <a:r>
              <a:rPr lang="en-US" sz="4400" i="1" dirty="0">
                <a:solidFill>
                  <a:schemeClr val="bg1"/>
                </a:solidFill>
                <a:latin typeface="Tahoma" panose="020B0604030504040204" pitchFamily="34" charset="0"/>
                <a:ea typeface="Tahoma" panose="020B0604030504040204" pitchFamily="34" charset="0"/>
                <a:cs typeface="Tahoma" panose="020B0604030504040204" pitchFamily="34" charset="0"/>
              </a:rPr>
              <a:t>“sat down to eat &amp; drink &amp; rose up to play”</a:t>
            </a:r>
          </a:p>
          <a:p>
            <a:pPr marL="0" indent="0" algn="ctr">
              <a:buNone/>
            </a:pP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They pursued pleasure like </a:t>
            </a:r>
            <a:r>
              <a:rPr lang="en-US" sz="4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the Egyptians did</a:t>
            </a:r>
          </a:p>
          <a:p>
            <a:pPr marL="0" indent="0" algn="ctr">
              <a:buNone/>
            </a:pP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i</a:t>
            </a:r>
            <a:r>
              <a:rPr lang="en-US" sz="4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n their feast of Apis [Herodotus 2, 60, &amp; 3, 27]</a:t>
            </a:r>
          </a:p>
          <a:p>
            <a:pPr marL="0" indent="0" algn="ctr">
              <a:buNone/>
            </a:pP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(Exodus 32:6)</a:t>
            </a:r>
          </a:p>
          <a:p>
            <a:pPr marL="0" indent="0" algn="ctr">
              <a:buNone/>
            </a:pP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Paul quoted this passage warning Christians to </a:t>
            </a:r>
          </a:p>
          <a:p>
            <a:pPr marL="0" indent="0" algn="ctr">
              <a:buNone/>
            </a:pP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not act like them (1 Corinthians 10:7).</a:t>
            </a:r>
          </a:p>
        </p:txBody>
      </p:sp>
    </p:spTree>
    <p:extLst>
      <p:ext uri="{BB962C8B-B14F-4D97-AF65-F5344CB8AC3E}">
        <p14:creationId xmlns:p14="http://schemas.microsoft.com/office/powerpoint/2010/main" val="232602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4FD5C11-2BF4-BD33-FBEA-5BA1A5A61BA2}"/>
              </a:ext>
            </a:extLst>
          </p:cNvPr>
          <p:cNvGraphicFramePr>
            <a:graphicFrameLocks noGrp="1"/>
          </p:cNvGraphicFramePr>
          <p:nvPr>
            <p:ph idx="1"/>
            <p:extLst>
              <p:ext uri="{D42A27DB-BD31-4B8C-83A1-F6EECF244321}">
                <p14:modId xmlns:p14="http://schemas.microsoft.com/office/powerpoint/2010/main" val="268482993"/>
              </p:ext>
            </p:extLst>
          </p:nvPr>
        </p:nvGraphicFramePr>
        <p:xfrm>
          <a:off x="0" y="0"/>
          <a:ext cx="12192000" cy="6858000"/>
        </p:xfrm>
        <a:graphic>
          <a:graphicData uri="http://schemas.openxmlformats.org/drawingml/2006/table">
            <a:tbl>
              <a:tblPr firstRow="1" firstCol="1" bandRow="1">
                <a:tableStyleId>{073A0DAA-6AF3-43AB-8588-CEC1D06C72B9}</a:tableStyleId>
              </a:tblPr>
              <a:tblGrid>
                <a:gridCol w="4586068">
                  <a:extLst>
                    <a:ext uri="{9D8B030D-6E8A-4147-A177-3AD203B41FA5}">
                      <a16:colId xmlns:a16="http://schemas.microsoft.com/office/drawing/2014/main" val="781068106"/>
                    </a:ext>
                  </a:extLst>
                </a:gridCol>
                <a:gridCol w="7605932">
                  <a:extLst>
                    <a:ext uri="{9D8B030D-6E8A-4147-A177-3AD203B41FA5}">
                      <a16:colId xmlns:a16="http://schemas.microsoft.com/office/drawing/2014/main" val="96893323"/>
                    </a:ext>
                  </a:extLst>
                </a:gridCol>
              </a:tblGrid>
              <a:tr h="1587956">
                <a:tc>
                  <a:txBody>
                    <a:bodyPr/>
                    <a:lstStyle/>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The </a:t>
                      </a:r>
                    </a:p>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Israelites</a:t>
                      </a:r>
                    </a:p>
                  </a:txBody>
                  <a:tcPr marL="68580" marR="68580" marT="0" marB="0"/>
                </a:tc>
                <a:tc>
                  <a:txBody>
                    <a:bodyPr/>
                    <a:lstStyle/>
                    <a:p>
                      <a:pPr marL="0" marR="0" algn="ctr">
                        <a:lnSpc>
                          <a:spcPct val="107000"/>
                        </a:lnSpc>
                        <a:spcBef>
                          <a:spcPts val="0"/>
                        </a:spcBef>
                        <a:spcAft>
                          <a:spcPts val="0"/>
                        </a:spcAft>
                      </a:pPr>
                      <a:endPar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402892145"/>
                  </a:ext>
                </a:extLst>
              </a:tr>
              <a:tr h="5270044">
                <a:tc>
                  <a:txBody>
                    <a:bodyPr/>
                    <a:lstStyle/>
                    <a:p>
                      <a:pPr marL="0" marR="0" algn="ctr">
                        <a:lnSpc>
                          <a:spcPct val="107000"/>
                        </a:lnSpc>
                        <a:spcBef>
                          <a:spcPts val="0"/>
                        </a:spcBef>
                        <a:spcAft>
                          <a:spcPts val="0"/>
                        </a:spcAft>
                      </a:pPr>
                      <a:endParaRPr lang="en-US" sz="4400" b="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4400" b="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062408871"/>
                  </a:ext>
                </a:extLst>
              </a:tr>
            </a:tbl>
          </a:graphicData>
        </a:graphic>
      </p:graphicFrame>
    </p:spTree>
    <p:extLst>
      <p:ext uri="{BB962C8B-B14F-4D97-AF65-F5344CB8AC3E}">
        <p14:creationId xmlns:p14="http://schemas.microsoft.com/office/powerpoint/2010/main" val="3913364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4FD5C11-2BF4-BD33-FBEA-5BA1A5A61BA2}"/>
              </a:ext>
            </a:extLst>
          </p:cNvPr>
          <p:cNvGraphicFramePr>
            <a:graphicFrameLocks noGrp="1"/>
          </p:cNvGraphicFramePr>
          <p:nvPr>
            <p:ph idx="1"/>
            <p:extLst>
              <p:ext uri="{D42A27DB-BD31-4B8C-83A1-F6EECF244321}">
                <p14:modId xmlns:p14="http://schemas.microsoft.com/office/powerpoint/2010/main" val="3776317767"/>
              </p:ext>
            </p:extLst>
          </p:nvPr>
        </p:nvGraphicFramePr>
        <p:xfrm>
          <a:off x="0" y="0"/>
          <a:ext cx="12192000" cy="6858000"/>
        </p:xfrm>
        <a:graphic>
          <a:graphicData uri="http://schemas.openxmlformats.org/drawingml/2006/table">
            <a:tbl>
              <a:tblPr firstRow="1" firstCol="1" bandRow="1">
                <a:tableStyleId>{073A0DAA-6AF3-43AB-8588-CEC1D06C72B9}</a:tableStyleId>
              </a:tblPr>
              <a:tblGrid>
                <a:gridCol w="4586068">
                  <a:extLst>
                    <a:ext uri="{9D8B030D-6E8A-4147-A177-3AD203B41FA5}">
                      <a16:colId xmlns:a16="http://schemas.microsoft.com/office/drawing/2014/main" val="781068106"/>
                    </a:ext>
                  </a:extLst>
                </a:gridCol>
                <a:gridCol w="7605932">
                  <a:extLst>
                    <a:ext uri="{9D8B030D-6E8A-4147-A177-3AD203B41FA5}">
                      <a16:colId xmlns:a16="http://schemas.microsoft.com/office/drawing/2014/main" val="96893323"/>
                    </a:ext>
                  </a:extLst>
                </a:gridCol>
              </a:tblGrid>
              <a:tr h="1587956">
                <a:tc>
                  <a:txBody>
                    <a:bodyPr/>
                    <a:lstStyle/>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The </a:t>
                      </a:r>
                    </a:p>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Israelites</a:t>
                      </a:r>
                    </a:p>
                  </a:txBody>
                  <a:tcPr marL="68580" marR="68580" marT="0" marB="0"/>
                </a:tc>
                <a:tc>
                  <a:txBody>
                    <a:bodyPr/>
                    <a:lstStyle/>
                    <a:p>
                      <a:pPr marL="0" marR="0" algn="ctr">
                        <a:lnSpc>
                          <a:spcPct val="107000"/>
                        </a:lnSpc>
                        <a:spcBef>
                          <a:spcPts val="0"/>
                        </a:spcBef>
                        <a:spcAft>
                          <a:spcPts val="0"/>
                        </a:spcAft>
                      </a:pPr>
                      <a:endPar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402892145"/>
                  </a:ext>
                </a:extLst>
              </a:tr>
              <a:tr h="5270044">
                <a:tc>
                  <a:txBody>
                    <a:bodyPr/>
                    <a:lstStyle/>
                    <a:p>
                      <a:pPr marL="0" marR="0" algn="ctr">
                        <a:lnSpc>
                          <a:spcPct val="107000"/>
                        </a:lnSpc>
                        <a:spcBef>
                          <a:spcPts val="0"/>
                        </a:spcBef>
                        <a:spcAft>
                          <a:spcPts val="0"/>
                        </a:spcAft>
                      </a:pPr>
                      <a:r>
                        <a:rPr lang="en-US" sz="4400" b="0" kern="100" dirty="0">
                          <a:effectLst/>
                          <a:latin typeface="Tahoma" panose="020B0604030504040204" pitchFamily="34" charset="0"/>
                          <a:ea typeface="Tahoma" panose="020B0604030504040204" pitchFamily="34" charset="0"/>
                          <a:cs typeface="Tahoma" panose="020B0604030504040204" pitchFamily="34" charset="0"/>
                        </a:rPr>
                        <a:t>God delivered them from Egyptian </a:t>
                      </a:r>
                    </a:p>
                    <a:p>
                      <a:pPr marL="0" marR="0" algn="ctr">
                        <a:lnSpc>
                          <a:spcPct val="107000"/>
                        </a:lnSpc>
                        <a:spcBef>
                          <a:spcPts val="0"/>
                        </a:spcBef>
                        <a:spcAft>
                          <a:spcPts val="0"/>
                        </a:spcAft>
                      </a:pPr>
                      <a:r>
                        <a:rPr lang="en-US" sz="4400" b="0" kern="100" dirty="0">
                          <a:effectLst/>
                          <a:latin typeface="Tahoma" panose="020B0604030504040204" pitchFamily="34" charset="0"/>
                          <a:ea typeface="Tahoma" panose="020B0604030504040204" pitchFamily="34" charset="0"/>
                          <a:cs typeface="Tahoma" panose="020B0604030504040204" pitchFamily="34" charset="0"/>
                        </a:rPr>
                        <a:t>bondage </a:t>
                      </a:r>
                    </a:p>
                    <a:p>
                      <a:pPr marL="0" marR="0" algn="ctr">
                        <a:lnSpc>
                          <a:spcPct val="107000"/>
                        </a:lnSpc>
                        <a:spcBef>
                          <a:spcPts val="0"/>
                        </a:spcBef>
                        <a:spcAft>
                          <a:spcPts val="0"/>
                        </a:spcAft>
                      </a:pPr>
                      <a:r>
                        <a:rPr lang="en-US" sz="4400" b="0" kern="100" dirty="0">
                          <a:effectLst/>
                          <a:latin typeface="Tahoma" panose="020B0604030504040204" pitchFamily="34" charset="0"/>
                          <a:ea typeface="Tahoma" panose="020B0604030504040204" pitchFamily="34" charset="0"/>
                          <a:cs typeface="Tahoma" panose="020B0604030504040204" pitchFamily="34" charset="0"/>
                        </a:rPr>
                        <a:t>by His power</a:t>
                      </a:r>
                    </a:p>
                  </a:txBody>
                  <a:tcPr marL="68580" marR="68580" marT="0" marB="0"/>
                </a:tc>
                <a:tc>
                  <a:txBody>
                    <a:bodyPr/>
                    <a:lstStyle/>
                    <a:p>
                      <a:pPr marL="0" marR="0" algn="ctr">
                        <a:lnSpc>
                          <a:spcPct val="107000"/>
                        </a:lnSpc>
                        <a:spcBef>
                          <a:spcPts val="0"/>
                        </a:spcBef>
                        <a:spcAft>
                          <a:spcPts val="0"/>
                        </a:spcAft>
                      </a:pPr>
                      <a:endParaRPr lang="en-US" sz="4400" b="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062408871"/>
                  </a:ext>
                </a:extLst>
              </a:tr>
            </a:tbl>
          </a:graphicData>
        </a:graphic>
      </p:graphicFrame>
    </p:spTree>
    <p:extLst>
      <p:ext uri="{BB962C8B-B14F-4D97-AF65-F5344CB8AC3E}">
        <p14:creationId xmlns:p14="http://schemas.microsoft.com/office/powerpoint/2010/main" val="193007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4FD5C11-2BF4-BD33-FBEA-5BA1A5A61BA2}"/>
              </a:ext>
            </a:extLst>
          </p:cNvPr>
          <p:cNvGraphicFramePr>
            <a:graphicFrameLocks noGrp="1"/>
          </p:cNvGraphicFramePr>
          <p:nvPr>
            <p:ph idx="1"/>
            <p:extLst>
              <p:ext uri="{D42A27DB-BD31-4B8C-83A1-F6EECF244321}">
                <p14:modId xmlns:p14="http://schemas.microsoft.com/office/powerpoint/2010/main" val="2737615620"/>
              </p:ext>
            </p:extLst>
          </p:nvPr>
        </p:nvGraphicFramePr>
        <p:xfrm>
          <a:off x="0" y="0"/>
          <a:ext cx="12192000" cy="6858000"/>
        </p:xfrm>
        <a:graphic>
          <a:graphicData uri="http://schemas.openxmlformats.org/drawingml/2006/table">
            <a:tbl>
              <a:tblPr firstRow="1" firstCol="1" bandRow="1">
                <a:tableStyleId>{073A0DAA-6AF3-43AB-8588-CEC1D06C72B9}</a:tableStyleId>
              </a:tblPr>
              <a:tblGrid>
                <a:gridCol w="4586068">
                  <a:extLst>
                    <a:ext uri="{9D8B030D-6E8A-4147-A177-3AD203B41FA5}">
                      <a16:colId xmlns:a16="http://schemas.microsoft.com/office/drawing/2014/main" val="781068106"/>
                    </a:ext>
                  </a:extLst>
                </a:gridCol>
                <a:gridCol w="7605932">
                  <a:extLst>
                    <a:ext uri="{9D8B030D-6E8A-4147-A177-3AD203B41FA5}">
                      <a16:colId xmlns:a16="http://schemas.microsoft.com/office/drawing/2014/main" val="96893323"/>
                    </a:ext>
                  </a:extLst>
                </a:gridCol>
              </a:tblGrid>
              <a:tr h="1587956">
                <a:tc>
                  <a:txBody>
                    <a:bodyPr/>
                    <a:lstStyle/>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The </a:t>
                      </a:r>
                    </a:p>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Israelites</a:t>
                      </a:r>
                    </a:p>
                  </a:txBody>
                  <a:tcPr marL="68580" marR="68580" marT="0" marB="0"/>
                </a:tc>
                <a:tc>
                  <a:txBody>
                    <a:bodyPr/>
                    <a:lstStyle/>
                    <a:p>
                      <a:pPr marL="0" marR="0" algn="ctr">
                        <a:lnSpc>
                          <a:spcPct val="107000"/>
                        </a:lnSpc>
                        <a:spcBef>
                          <a:spcPts val="0"/>
                        </a:spcBef>
                        <a:spcAft>
                          <a:spcPts val="0"/>
                        </a:spcAft>
                      </a:pPr>
                      <a:r>
                        <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rPr>
                        <a:t>Examine Yourselves </a:t>
                      </a:r>
                    </a:p>
                    <a:p>
                      <a:pPr marL="0" marR="0" algn="ctr">
                        <a:lnSpc>
                          <a:spcPct val="107000"/>
                        </a:lnSpc>
                        <a:spcBef>
                          <a:spcPts val="0"/>
                        </a:spcBef>
                        <a:spcAft>
                          <a:spcPts val="0"/>
                        </a:spcAft>
                      </a:pPr>
                      <a:r>
                        <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rPr>
                        <a:t>by the Scriptures</a:t>
                      </a:r>
                    </a:p>
                  </a:txBody>
                  <a:tcPr marL="68580" marR="68580" marT="0" marB="0"/>
                </a:tc>
                <a:extLst>
                  <a:ext uri="{0D108BD9-81ED-4DB2-BD59-A6C34878D82A}">
                    <a16:rowId xmlns:a16="http://schemas.microsoft.com/office/drawing/2014/main" val="2402892145"/>
                  </a:ext>
                </a:extLst>
              </a:tr>
              <a:tr h="5270044">
                <a:tc>
                  <a:txBody>
                    <a:bodyPr/>
                    <a:lstStyle/>
                    <a:p>
                      <a:pPr marL="0" marR="0" algn="ctr">
                        <a:lnSpc>
                          <a:spcPct val="107000"/>
                        </a:lnSpc>
                        <a:spcBef>
                          <a:spcPts val="0"/>
                        </a:spcBef>
                        <a:spcAft>
                          <a:spcPts val="0"/>
                        </a:spcAft>
                      </a:pPr>
                      <a:r>
                        <a:rPr lang="en-US" sz="4400" b="0" kern="100" dirty="0">
                          <a:effectLst/>
                          <a:latin typeface="Tahoma" panose="020B0604030504040204" pitchFamily="34" charset="0"/>
                          <a:ea typeface="Tahoma" panose="020B0604030504040204" pitchFamily="34" charset="0"/>
                          <a:cs typeface="Tahoma" panose="020B0604030504040204" pitchFamily="34" charset="0"/>
                        </a:rPr>
                        <a:t>God delivered them from Egyptian </a:t>
                      </a:r>
                    </a:p>
                    <a:p>
                      <a:pPr marL="0" marR="0" algn="ctr">
                        <a:lnSpc>
                          <a:spcPct val="107000"/>
                        </a:lnSpc>
                        <a:spcBef>
                          <a:spcPts val="0"/>
                        </a:spcBef>
                        <a:spcAft>
                          <a:spcPts val="0"/>
                        </a:spcAft>
                      </a:pPr>
                      <a:r>
                        <a:rPr lang="en-US" sz="4400" b="0" kern="100" dirty="0">
                          <a:effectLst/>
                          <a:latin typeface="Tahoma" panose="020B0604030504040204" pitchFamily="34" charset="0"/>
                          <a:ea typeface="Tahoma" panose="020B0604030504040204" pitchFamily="34" charset="0"/>
                          <a:cs typeface="Tahoma" panose="020B0604030504040204" pitchFamily="34" charset="0"/>
                        </a:rPr>
                        <a:t>bondage </a:t>
                      </a:r>
                    </a:p>
                    <a:p>
                      <a:pPr marL="0" marR="0" algn="ctr">
                        <a:lnSpc>
                          <a:spcPct val="107000"/>
                        </a:lnSpc>
                        <a:spcBef>
                          <a:spcPts val="0"/>
                        </a:spcBef>
                        <a:spcAft>
                          <a:spcPts val="0"/>
                        </a:spcAft>
                      </a:pPr>
                      <a:r>
                        <a:rPr lang="en-US" sz="4400" b="0" kern="100" dirty="0">
                          <a:effectLst/>
                          <a:latin typeface="Tahoma" panose="020B0604030504040204" pitchFamily="34" charset="0"/>
                          <a:ea typeface="Tahoma" panose="020B0604030504040204" pitchFamily="34" charset="0"/>
                          <a:cs typeface="Tahoma" panose="020B0604030504040204" pitchFamily="34" charset="0"/>
                        </a:rPr>
                        <a:t>by His power</a:t>
                      </a:r>
                    </a:p>
                  </a:txBody>
                  <a:tcPr marL="68580" marR="68580" marT="0" marB="0"/>
                </a:tc>
                <a:tc>
                  <a:txBody>
                    <a:bodyPr/>
                    <a:lstStyle/>
                    <a:p>
                      <a:pPr marL="0" marR="0" algn="ctr">
                        <a:lnSpc>
                          <a:spcPct val="107000"/>
                        </a:lnSpc>
                        <a:spcBef>
                          <a:spcPts val="0"/>
                        </a:spcBef>
                        <a:spcAft>
                          <a:spcPts val="0"/>
                        </a:spcAft>
                      </a:pPr>
                      <a:endParaRPr lang="en-US" sz="4400" b="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062408871"/>
                  </a:ext>
                </a:extLst>
              </a:tr>
            </a:tbl>
          </a:graphicData>
        </a:graphic>
      </p:graphicFrame>
    </p:spTree>
    <p:extLst>
      <p:ext uri="{BB962C8B-B14F-4D97-AF65-F5344CB8AC3E}">
        <p14:creationId xmlns:p14="http://schemas.microsoft.com/office/powerpoint/2010/main" val="406352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4FD5C11-2BF4-BD33-FBEA-5BA1A5A61BA2}"/>
              </a:ext>
            </a:extLst>
          </p:cNvPr>
          <p:cNvGraphicFramePr>
            <a:graphicFrameLocks noGrp="1"/>
          </p:cNvGraphicFramePr>
          <p:nvPr>
            <p:ph idx="1"/>
            <p:extLst>
              <p:ext uri="{D42A27DB-BD31-4B8C-83A1-F6EECF244321}">
                <p14:modId xmlns:p14="http://schemas.microsoft.com/office/powerpoint/2010/main" val="4168700332"/>
              </p:ext>
            </p:extLst>
          </p:nvPr>
        </p:nvGraphicFramePr>
        <p:xfrm>
          <a:off x="0" y="0"/>
          <a:ext cx="12192000" cy="6858000"/>
        </p:xfrm>
        <a:graphic>
          <a:graphicData uri="http://schemas.openxmlformats.org/drawingml/2006/table">
            <a:tbl>
              <a:tblPr firstRow="1" firstCol="1" bandRow="1">
                <a:tableStyleId>{073A0DAA-6AF3-43AB-8588-CEC1D06C72B9}</a:tableStyleId>
              </a:tblPr>
              <a:tblGrid>
                <a:gridCol w="4586068">
                  <a:extLst>
                    <a:ext uri="{9D8B030D-6E8A-4147-A177-3AD203B41FA5}">
                      <a16:colId xmlns:a16="http://schemas.microsoft.com/office/drawing/2014/main" val="781068106"/>
                    </a:ext>
                  </a:extLst>
                </a:gridCol>
                <a:gridCol w="7605932">
                  <a:extLst>
                    <a:ext uri="{9D8B030D-6E8A-4147-A177-3AD203B41FA5}">
                      <a16:colId xmlns:a16="http://schemas.microsoft.com/office/drawing/2014/main" val="96893323"/>
                    </a:ext>
                  </a:extLst>
                </a:gridCol>
              </a:tblGrid>
              <a:tr h="1587956">
                <a:tc>
                  <a:txBody>
                    <a:bodyPr/>
                    <a:lstStyle/>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The </a:t>
                      </a:r>
                    </a:p>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Israelites</a:t>
                      </a:r>
                    </a:p>
                  </a:txBody>
                  <a:tcPr marL="68580" marR="68580" marT="0" marB="0"/>
                </a:tc>
                <a:tc>
                  <a:txBody>
                    <a:bodyPr/>
                    <a:lstStyle/>
                    <a:p>
                      <a:pPr marL="0" marR="0" algn="ctr">
                        <a:lnSpc>
                          <a:spcPct val="107000"/>
                        </a:lnSpc>
                        <a:spcBef>
                          <a:spcPts val="0"/>
                        </a:spcBef>
                        <a:spcAft>
                          <a:spcPts val="0"/>
                        </a:spcAft>
                      </a:pPr>
                      <a:r>
                        <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rPr>
                        <a:t>Examine Yourselves </a:t>
                      </a:r>
                    </a:p>
                    <a:p>
                      <a:pPr marL="0" marR="0" algn="ctr">
                        <a:lnSpc>
                          <a:spcPct val="107000"/>
                        </a:lnSpc>
                        <a:spcBef>
                          <a:spcPts val="0"/>
                        </a:spcBef>
                        <a:spcAft>
                          <a:spcPts val="0"/>
                        </a:spcAft>
                      </a:pPr>
                      <a:r>
                        <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rPr>
                        <a:t>by the Scriptures</a:t>
                      </a:r>
                    </a:p>
                  </a:txBody>
                  <a:tcPr marL="68580" marR="68580" marT="0" marB="0"/>
                </a:tc>
                <a:extLst>
                  <a:ext uri="{0D108BD9-81ED-4DB2-BD59-A6C34878D82A}">
                    <a16:rowId xmlns:a16="http://schemas.microsoft.com/office/drawing/2014/main" val="2402892145"/>
                  </a:ext>
                </a:extLst>
              </a:tr>
              <a:tr h="5270044">
                <a:tc>
                  <a:txBody>
                    <a:bodyPr/>
                    <a:lstStyle/>
                    <a:p>
                      <a:pPr marL="0" marR="0" algn="ctr">
                        <a:lnSpc>
                          <a:spcPct val="107000"/>
                        </a:lnSpc>
                        <a:spcBef>
                          <a:spcPts val="0"/>
                        </a:spcBef>
                        <a:spcAft>
                          <a:spcPts val="0"/>
                        </a:spcAft>
                      </a:pPr>
                      <a:r>
                        <a:rPr lang="en-US" sz="4400" b="0" kern="100" dirty="0">
                          <a:effectLst/>
                          <a:latin typeface="Tahoma" panose="020B0604030504040204" pitchFamily="34" charset="0"/>
                          <a:ea typeface="Tahoma" panose="020B0604030504040204" pitchFamily="34" charset="0"/>
                          <a:cs typeface="Tahoma" panose="020B0604030504040204" pitchFamily="34" charset="0"/>
                        </a:rPr>
                        <a:t>God delivered them from Egyptian </a:t>
                      </a:r>
                    </a:p>
                    <a:p>
                      <a:pPr marL="0" marR="0" algn="ctr">
                        <a:lnSpc>
                          <a:spcPct val="107000"/>
                        </a:lnSpc>
                        <a:spcBef>
                          <a:spcPts val="0"/>
                        </a:spcBef>
                        <a:spcAft>
                          <a:spcPts val="0"/>
                        </a:spcAft>
                      </a:pPr>
                      <a:r>
                        <a:rPr lang="en-US" sz="4400" b="0" kern="100" dirty="0">
                          <a:effectLst/>
                          <a:latin typeface="Tahoma" panose="020B0604030504040204" pitchFamily="34" charset="0"/>
                          <a:ea typeface="Tahoma" panose="020B0604030504040204" pitchFamily="34" charset="0"/>
                          <a:cs typeface="Tahoma" panose="020B0604030504040204" pitchFamily="34" charset="0"/>
                        </a:rPr>
                        <a:t>bondage </a:t>
                      </a:r>
                    </a:p>
                    <a:p>
                      <a:pPr marL="0" marR="0" algn="ctr">
                        <a:lnSpc>
                          <a:spcPct val="107000"/>
                        </a:lnSpc>
                        <a:spcBef>
                          <a:spcPts val="0"/>
                        </a:spcBef>
                        <a:spcAft>
                          <a:spcPts val="0"/>
                        </a:spcAft>
                      </a:pPr>
                      <a:r>
                        <a:rPr lang="en-US" sz="4400" b="0" kern="100" dirty="0">
                          <a:effectLst/>
                          <a:latin typeface="Tahoma" panose="020B0604030504040204" pitchFamily="34" charset="0"/>
                          <a:ea typeface="Tahoma" panose="020B0604030504040204" pitchFamily="34" charset="0"/>
                          <a:cs typeface="Tahoma" panose="020B0604030504040204" pitchFamily="34" charset="0"/>
                        </a:rPr>
                        <a:t>by His power</a:t>
                      </a:r>
                    </a:p>
                  </a:txBody>
                  <a:tcPr marL="68580" marR="68580" marT="0" marB="0"/>
                </a:tc>
                <a:tc>
                  <a:txBody>
                    <a:bodyPr/>
                    <a:lstStyle/>
                    <a:p>
                      <a:pPr marL="0" marR="0" algn="ctr">
                        <a:lnSpc>
                          <a:spcPct val="107000"/>
                        </a:lnSpc>
                        <a:spcBef>
                          <a:spcPts val="0"/>
                        </a:spcBef>
                        <a:spcAft>
                          <a:spcPts val="0"/>
                        </a:spcAft>
                      </a:pPr>
                      <a:r>
                        <a:rPr lang="en-US" sz="4400" b="0" kern="100" dirty="0">
                          <a:effectLst/>
                          <a:latin typeface="Tahoma" panose="020B0604030504040204" pitchFamily="34" charset="0"/>
                          <a:ea typeface="Tahoma" panose="020B0604030504040204" pitchFamily="34" charset="0"/>
                          <a:cs typeface="Tahoma" panose="020B0604030504040204" pitchFamily="34" charset="0"/>
                        </a:rPr>
                        <a:t>Do you realize God’s power in raising Jesus from the dead so that you can be free from the bondage of sin by obeying the gospel</a:t>
                      </a:r>
                    </a:p>
                    <a:p>
                      <a:pPr marL="0" marR="0" algn="ctr">
                        <a:lnSpc>
                          <a:spcPct val="107000"/>
                        </a:lnSpc>
                        <a:spcBef>
                          <a:spcPts val="0"/>
                        </a:spcBef>
                        <a:spcAft>
                          <a:spcPts val="0"/>
                        </a:spcAft>
                      </a:pPr>
                      <a:r>
                        <a:rPr lang="en-US" sz="4400" b="0" kern="100" dirty="0">
                          <a:effectLst/>
                          <a:latin typeface="Tahoma" panose="020B0604030504040204" pitchFamily="34" charset="0"/>
                          <a:ea typeface="Tahoma" panose="020B0604030504040204" pitchFamily="34" charset="0"/>
                          <a:cs typeface="Tahoma" panose="020B0604030504040204" pitchFamily="34" charset="0"/>
                        </a:rPr>
                        <a:t>(John 8:31-36; </a:t>
                      </a:r>
                    </a:p>
                    <a:p>
                      <a:pPr marL="0" marR="0" algn="ctr">
                        <a:lnSpc>
                          <a:spcPct val="107000"/>
                        </a:lnSpc>
                        <a:spcBef>
                          <a:spcPts val="0"/>
                        </a:spcBef>
                        <a:spcAft>
                          <a:spcPts val="0"/>
                        </a:spcAft>
                      </a:pPr>
                      <a:r>
                        <a:rPr lang="en-US" sz="4400" b="0" kern="100" dirty="0">
                          <a:effectLst/>
                          <a:latin typeface="Tahoma" panose="020B0604030504040204" pitchFamily="34" charset="0"/>
                          <a:ea typeface="Tahoma" panose="020B0604030504040204" pitchFamily="34" charset="0"/>
                          <a:cs typeface="Tahoma" panose="020B0604030504040204" pitchFamily="34" charset="0"/>
                        </a:rPr>
                        <a:t>Acts 2:22-24, 31-38)?</a:t>
                      </a:r>
                    </a:p>
                  </a:txBody>
                  <a:tcPr marL="68580" marR="68580" marT="0" marB="0"/>
                </a:tc>
                <a:extLst>
                  <a:ext uri="{0D108BD9-81ED-4DB2-BD59-A6C34878D82A}">
                    <a16:rowId xmlns:a16="http://schemas.microsoft.com/office/drawing/2014/main" val="3062408871"/>
                  </a:ext>
                </a:extLst>
              </a:tr>
            </a:tbl>
          </a:graphicData>
        </a:graphic>
      </p:graphicFrame>
    </p:spTree>
    <p:extLst>
      <p:ext uri="{BB962C8B-B14F-4D97-AF65-F5344CB8AC3E}">
        <p14:creationId xmlns:p14="http://schemas.microsoft.com/office/powerpoint/2010/main" val="2917971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4FD5C11-2BF4-BD33-FBEA-5BA1A5A61BA2}"/>
              </a:ext>
            </a:extLst>
          </p:cNvPr>
          <p:cNvGraphicFramePr>
            <a:graphicFrameLocks noGrp="1"/>
          </p:cNvGraphicFramePr>
          <p:nvPr>
            <p:ph idx="1"/>
            <p:extLst>
              <p:ext uri="{D42A27DB-BD31-4B8C-83A1-F6EECF244321}">
                <p14:modId xmlns:p14="http://schemas.microsoft.com/office/powerpoint/2010/main" val="3969935676"/>
              </p:ext>
            </p:extLst>
          </p:nvPr>
        </p:nvGraphicFramePr>
        <p:xfrm>
          <a:off x="0" y="0"/>
          <a:ext cx="12192000" cy="6858000"/>
        </p:xfrm>
        <a:graphic>
          <a:graphicData uri="http://schemas.openxmlformats.org/drawingml/2006/table">
            <a:tbl>
              <a:tblPr firstRow="1" firstCol="1" bandRow="1">
                <a:tableStyleId>{073A0DAA-6AF3-43AB-8588-CEC1D06C72B9}</a:tableStyleId>
              </a:tblPr>
              <a:tblGrid>
                <a:gridCol w="4586068">
                  <a:extLst>
                    <a:ext uri="{9D8B030D-6E8A-4147-A177-3AD203B41FA5}">
                      <a16:colId xmlns:a16="http://schemas.microsoft.com/office/drawing/2014/main" val="781068106"/>
                    </a:ext>
                  </a:extLst>
                </a:gridCol>
                <a:gridCol w="7605932">
                  <a:extLst>
                    <a:ext uri="{9D8B030D-6E8A-4147-A177-3AD203B41FA5}">
                      <a16:colId xmlns:a16="http://schemas.microsoft.com/office/drawing/2014/main" val="96893323"/>
                    </a:ext>
                  </a:extLst>
                </a:gridCol>
              </a:tblGrid>
              <a:tr h="1587956">
                <a:tc>
                  <a:txBody>
                    <a:bodyPr/>
                    <a:lstStyle/>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The </a:t>
                      </a:r>
                    </a:p>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Israelites</a:t>
                      </a:r>
                    </a:p>
                  </a:txBody>
                  <a:tcPr marL="68580" marR="68580" marT="0" marB="0"/>
                </a:tc>
                <a:tc>
                  <a:txBody>
                    <a:bodyPr/>
                    <a:lstStyle/>
                    <a:p>
                      <a:pPr marL="0" marR="0" algn="ctr">
                        <a:lnSpc>
                          <a:spcPct val="107000"/>
                        </a:lnSpc>
                        <a:spcBef>
                          <a:spcPts val="0"/>
                        </a:spcBef>
                        <a:spcAft>
                          <a:spcPts val="0"/>
                        </a:spcAft>
                      </a:pPr>
                      <a:endPar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402892145"/>
                  </a:ext>
                </a:extLst>
              </a:tr>
              <a:tr h="5270044">
                <a:tc>
                  <a:txBody>
                    <a:bodyPr/>
                    <a:lstStyle/>
                    <a:p>
                      <a:pPr marL="0" marR="0" algn="ctr">
                        <a:lnSpc>
                          <a:spcPct val="107000"/>
                        </a:lnSpc>
                        <a:spcBef>
                          <a:spcPts val="0"/>
                        </a:spcBef>
                        <a:spcAft>
                          <a:spcPts val="0"/>
                        </a:spcAft>
                      </a:pPr>
                      <a:endParaRPr lang="en-US" sz="4400" b="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43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062408871"/>
                  </a:ext>
                </a:extLst>
              </a:tr>
            </a:tbl>
          </a:graphicData>
        </a:graphic>
      </p:graphicFrame>
    </p:spTree>
    <p:extLst>
      <p:ext uri="{BB962C8B-B14F-4D97-AF65-F5344CB8AC3E}">
        <p14:creationId xmlns:p14="http://schemas.microsoft.com/office/powerpoint/2010/main" val="1551956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4FD5C11-2BF4-BD33-FBEA-5BA1A5A61BA2}"/>
              </a:ext>
            </a:extLst>
          </p:cNvPr>
          <p:cNvGraphicFramePr>
            <a:graphicFrameLocks noGrp="1"/>
          </p:cNvGraphicFramePr>
          <p:nvPr>
            <p:ph idx="1"/>
          </p:nvPr>
        </p:nvGraphicFramePr>
        <p:xfrm>
          <a:off x="0" y="0"/>
          <a:ext cx="12192000" cy="6858000"/>
        </p:xfrm>
        <a:graphic>
          <a:graphicData uri="http://schemas.openxmlformats.org/drawingml/2006/table">
            <a:tbl>
              <a:tblPr firstRow="1" firstCol="1" bandRow="1">
                <a:tableStyleId>{073A0DAA-6AF3-43AB-8588-CEC1D06C72B9}</a:tableStyleId>
              </a:tblPr>
              <a:tblGrid>
                <a:gridCol w="4586068">
                  <a:extLst>
                    <a:ext uri="{9D8B030D-6E8A-4147-A177-3AD203B41FA5}">
                      <a16:colId xmlns:a16="http://schemas.microsoft.com/office/drawing/2014/main" val="781068106"/>
                    </a:ext>
                  </a:extLst>
                </a:gridCol>
                <a:gridCol w="7605932">
                  <a:extLst>
                    <a:ext uri="{9D8B030D-6E8A-4147-A177-3AD203B41FA5}">
                      <a16:colId xmlns:a16="http://schemas.microsoft.com/office/drawing/2014/main" val="96893323"/>
                    </a:ext>
                  </a:extLst>
                </a:gridCol>
              </a:tblGrid>
              <a:tr h="1587956">
                <a:tc>
                  <a:txBody>
                    <a:bodyPr/>
                    <a:lstStyle/>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The </a:t>
                      </a:r>
                    </a:p>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Israelites</a:t>
                      </a:r>
                    </a:p>
                  </a:txBody>
                  <a:tcPr marL="68580" marR="68580" marT="0" marB="0"/>
                </a:tc>
                <a:tc>
                  <a:txBody>
                    <a:bodyPr/>
                    <a:lstStyle/>
                    <a:p>
                      <a:pPr marL="0" marR="0" algn="ctr">
                        <a:lnSpc>
                          <a:spcPct val="107000"/>
                        </a:lnSpc>
                        <a:spcBef>
                          <a:spcPts val="0"/>
                        </a:spcBef>
                        <a:spcAft>
                          <a:spcPts val="0"/>
                        </a:spcAft>
                      </a:pPr>
                      <a:endPar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402892145"/>
                  </a:ext>
                </a:extLst>
              </a:tr>
              <a:tr h="5270044">
                <a:tc>
                  <a:txBody>
                    <a:bodyPr/>
                    <a:lstStyle/>
                    <a:p>
                      <a:pPr marL="0" marR="0" algn="ctr">
                        <a:lnSpc>
                          <a:spcPct val="107000"/>
                        </a:lnSpc>
                        <a:spcBef>
                          <a:spcPts val="0"/>
                        </a:spcBef>
                        <a:spcAft>
                          <a:spcPts val="0"/>
                        </a:spcAft>
                      </a:pPr>
                      <a:r>
                        <a:rPr lang="en-US" sz="4400" b="0" kern="100" dirty="0">
                          <a:effectLst/>
                          <a:latin typeface="Tahoma" panose="020B0604030504040204" pitchFamily="34" charset="0"/>
                          <a:ea typeface="Tahoma" panose="020B0604030504040204" pitchFamily="34" charset="0"/>
                          <a:cs typeface="Tahoma" panose="020B0604030504040204" pitchFamily="34" charset="0"/>
                        </a:rPr>
                        <a:t>They promised </a:t>
                      </a:r>
                    </a:p>
                    <a:p>
                      <a:pPr marL="0" marR="0" algn="ctr">
                        <a:lnSpc>
                          <a:spcPct val="107000"/>
                        </a:lnSpc>
                        <a:spcBef>
                          <a:spcPts val="0"/>
                        </a:spcBef>
                        <a:spcAft>
                          <a:spcPts val="0"/>
                        </a:spcAft>
                      </a:pPr>
                      <a:r>
                        <a:rPr lang="en-US" sz="4400" b="0" kern="100" dirty="0">
                          <a:effectLst/>
                          <a:latin typeface="Tahoma" panose="020B0604030504040204" pitchFamily="34" charset="0"/>
                          <a:ea typeface="Tahoma" panose="020B0604030504040204" pitchFamily="34" charset="0"/>
                          <a:cs typeface="Tahoma" panose="020B0604030504040204" pitchFamily="34" charset="0"/>
                        </a:rPr>
                        <a:t>to obey all of </a:t>
                      </a:r>
                    </a:p>
                    <a:p>
                      <a:pPr marL="0" marR="0" algn="ctr">
                        <a:lnSpc>
                          <a:spcPct val="107000"/>
                        </a:lnSpc>
                        <a:spcBef>
                          <a:spcPts val="0"/>
                        </a:spcBef>
                        <a:spcAft>
                          <a:spcPts val="0"/>
                        </a:spcAft>
                      </a:pPr>
                      <a:r>
                        <a:rPr lang="en-US" sz="4400" b="0" kern="100" dirty="0">
                          <a:effectLst/>
                          <a:latin typeface="Tahoma" panose="020B0604030504040204" pitchFamily="34" charset="0"/>
                          <a:ea typeface="Tahoma" panose="020B0604030504040204" pitchFamily="34" charset="0"/>
                          <a:cs typeface="Tahoma" panose="020B0604030504040204" pitchFamily="34" charset="0"/>
                        </a:rPr>
                        <a:t>God’s commands</a:t>
                      </a:r>
                    </a:p>
                  </a:txBody>
                  <a:tcPr marL="68580" marR="68580" marT="0" marB="0"/>
                </a:tc>
                <a:tc>
                  <a:txBody>
                    <a:bodyPr/>
                    <a:lstStyle/>
                    <a:p>
                      <a:pPr marL="0" marR="0" algn="ctr">
                        <a:lnSpc>
                          <a:spcPct val="107000"/>
                        </a:lnSpc>
                        <a:spcBef>
                          <a:spcPts val="0"/>
                        </a:spcBef>
                        <a:spcAft>
                          <a:spcPts val="0"/>
                        </a:spcAft>
                      </a:pPr>
                      <a:endParaRPr lang="en-US" sz="43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062408871"/>
                  </a:ext>
                </a:extLst>
              </a:tr>
            </a:tbl>
          </a:graphicData>
        </a:graphic>
      </p:graphicFrame>
    </p:spTree>
    <p:extLst>
      <p:ext uri="{BB962C8B-B14F-4D97-AF65-F5344CB8AC3E}">
        <p14:creationId xmlns:p14="http://schemas.microsoft.com/office/powerpoint/2010/main" val="964751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4FD5C11-2BF4-BD33-FBEA-5BA1A5A61BA2}"/>
              </a:ext>
            </a:extLst>
          </p:cNvPr>
          <p:cNvGraphicFramePr>
            <a:graphicFrameLocks noGrp="1"/>
          </p:cNvGraphicFramePr>
          <p:nvPr>
            <p:ph idx="1"/>
            <p:extLst>
              <p:ext uri="{D42A27DB-BD31-4B8C-83A1-F6EECF244321}">
                <p14:modId xmlns:p14="http://schemas.microsoft.com/office/powerpoint/2010/main" val="1759661901"/>
              </p:ext>
            </p:extLst>
          </p:nvPr>
        </p:nvGraphicFramePr>
        <p:xfrm>
          <a:off x="0" y="0"/>
          <a:ext cx="12192000" cy="6858000"/>
        </p:xfrm>
        <a:graphic>
          <a:graphicData uri="http://schemas.openxmlformats.org/drawingml/2006/table">
            <a:tbl>
              <a:tblPr firstRow="1" firstCol="1" bandRow="1">
                <a:tableStyleId>{073A0DAA-6AF3-43AB-8588-CEC1D06C72B9}</a:tableStyleId>
              </a:tblPr>
              <a:tblGrid>
                <a:gridCol w="4586068">
                  <a:extLst>
                    <a:ext uri="{9D8B030D-6E8A-4147-A177-3AD203B41FA5}">
                      <a16:colId xmlns:a16="http://schemas.microsoft.com/office/drawing/2014/main" val="781068106"/>
                    </a:ext>
                  </a:extLst>
                </a:gridCol>
                <a:gridCol w="7605932">
                  <a:extLst>
                    <a:ext uri="{9D8B030D-6E8A-4147-A177-3AD203B41FA5}">
                      <a16:colId xmlns:a16="http://schemas.microsoft.com/office/drawing/2014/main" val="96893323"/>
                    </a:ext>
                  </a:extLst>
                </a:gridCol>
              </a:tblGrid>
              <a:tr h="1587956">
                <a:tc>
                  <a:txBody>
                    <a:bodyPr/>
                    <a:lstStyle/>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The </a:t>
                      </a:r>
                    </a:p>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Israelites</a:t>
                      </a:r>
                    </a:p>
                  </a:txBody>
                  <a:tcPr marL="68580" marR="68580" marT="0" marB="0"/>
                </a:tc>
                <a:tc>
                  <a:txBody>
                    <a:bodyPr/>
                    <a:lstStyle/>
                    <a:p>
                      <a:pPr marL="0" marR="0" algn="ctr">
                        <a:lnSpc>
                          <a:spcPct val="107000"/>
                        </a:lnSpc>
                        <a:spcBef>
                          <a:spcPts val="0"/>
                        </a:spcBef>
                        <a:spcAft>
                          <a:spcPts val="0"/>
                        </a:spcAft>
                      </a:pPr>
                      <a:r>
                        <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rPr>
                        <a:t>Examine Yourselves </a:t>
                      </a:r>
                    </a:p>
                    <a:p>
                      <a:pPr marL="0" marR="0" algn="ctr">
                        <a:lnSpc>
                          <a:spcPct val="107000"/>
                        </a:lnSpc>
                        <a:spcBef>
                          <a:spcPts val="0"/>
                        </a:spcBef>
                        <a:spcAft>
                          <a:spcPts val="0"/>
                        </a:spcAft>
                      </a:pPr>
                      <a:r>
                        <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rPr>
                        <a:t>by the Scriptures</a:t>
                      </a:r>
                    </a:p>
                  </a:txBody>
                  <a:tcPr marL="68580" marR="68580" marT="0" marB="0"/>
                </a:tc>
                <a:extLst>
                  <a:ext uri="{0D108BD9-81ED-4DB2-BD59-A6C34878D82A}">
                    <a16:rowId xmlns:a16="http://schemas.microsoft.com/office/drawing/2014/main" val="2402892145"/>
                  </a:ext>
                </a:extLst>
              </a:tr>
              <a:tr h="5270044">
                <a:tc>
                  <a:txBody>
                    <a:bodyPr/>
                    <a:lstStyle/>
                    <a:p>
                      <a:pPr marL="0" marR="0" algn="ctr">
                        <a:lnSpc>
                          <a:spcPct val="107000"/>
                        </a:lnSpc>
                        <a:spcBef>
                          <a:spcPts val="0"/>
                        </a:spcBef>
                        <a:spcAft>
                          <a:spcPts val="0"/>
                        </a:spcAft>
                      </a:pPr>
                      <a:r>
                        <a:rPr lang="en-US" sz="4400" b="0" kern="100" dirty="0">
                          <a:effectLst/>
                          <a:latin typeface="Tahoma" panose="020B0604030504040204" pitchFamily="34" charset="0"/>
                          <a:ea typeface="Tahoma" panose="020B0604030504040204" pitchFamily="34" charset="0"/>
                          <a:cs typeface="Tahoma" panose="020B0604030504040204" pitchFamily="34" charset="0"/>
                        </a:rPr>
                        <a:t>They promised </a:t>
                      </a:r>
                    </a:p>
                    <a:p>
                      <a:pPr marL="0" marR="0" algn="ctr">
                        <a:lnSpc>
                          <a:spcPct val="107000"/>
                        </a:lnSpc>
                        <a:spcBef>
                          <a:spcPts val="0"/>
                        </a:spcBef>
                        <a:spcAft>
                          <a:spcPts val="0"/>
                        </a:spcAft>
                      </a:pPr>
                      <a:r>
                        <a:rPr lang="en-US" sz="4400" b="0" kern="100" dirty="0">
                          <a:effectLst/>
                          <a:latin typeface="Tahoma" panose="020B0604030504040204" pitchFamily="34" charset="0"/>
                          <a:ea typeface="Tahoma" panose="020B0604030504040204" pitchFamily="34" charset="0"/>
                          <a:cs typeface="Tahoma" panose="020B0604030504040204" pitchFamily="34" charset="0"/>
                        </a:rPr>
                        <a:t>to obey all of </a:t>
                      </a:r>
                    </a:p>
                    <a:p>
                      <a:pPr marL="0" marR="0" algn="ctr">
                        <a:lnSpc>
                          <a:spcPct val="107000"/>
                        </a:lnSpc>
                        <a:spcBef>
                          <a:spcPts val="0"/>
                        </a:spcBef>
                        <a:spcAft>
                          <a:spcPts val="0"/>
                        </a:spcAft>
                      </a:pPr>
                      <a:r>
                        <a:rPr lang="en-US" sz="4400" b="0" kern="100" dirty="0">
                          <a:effectLst/>
                          <a:latin typeface="Tahoma" panose="020B0604030504040204" pitchFamily="34" charset="0"/>
                          <a:ea typeface="Tahoma" panose="020B0604030504040204" pitchFamily="34" charset="0"/>
                          <a:cs typeface="Tahoma" panose="020B0604030504040204" pitchFamily="34" charset="0"/>
                        </a:rPr>
                        <a:t>God’s commands</a:t>
                      </a:r>
                    </a:p>
                  </a:txBody>
                  <a:tcPr marL="68580" marR="68580" marT="0" marB="0"/>
                </a:tc>
                <a:tc>
                  <a:txBody>
                    <a:bodyPr/>
                    <a:lstStyle/>
                    <a:p>
                      <a:pPr marL="0" marR="0" algn="ctr">
                        <a:lnSpc>
                          <a:spcPct val="107000"/>
                        </a:lnSpc>
                        <a:spcBef>
                          <a:spcPts val="0"/>
                        </a:spcBef>
                        <a:spcAft>
                          <a:spcPts val="0"/>
                        </a:spcAft>
                      </a:pPr>
                      <a:endParaRPr lang="en-US" sz="43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062408871"/>
                  </a:ext>
                </a:extLst>
              </a:tr>
            </a:tbl>
          </a:graphicData>
        </a:graphic>
      </p:graphicFrame>
    </p:spTree>
    <p:extLst>
      <p:ext uri="{BB962C8B-B14F-4D97-AF65-F5344CB8AC3E}">
        <p14:creationId xmlns:p14="http://schemas.microsoft.com/office/powerpoint/2010/main" val="3450673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4FD5C11-2BF4-BD33-FBEA-5BA1A5A61BA2}"/>
              </a:ext>
            </a:extLst>
          </p:cNvPr>
          <p:cNvGraphicFramePr>
            <a:graphicFrameLocks noGrp="1"/>
          </p:cNvGraphicFramePr>
          <p:nvPr>
            <p:ph idx="1"/>
            <p:extLst>
              <p:ext uri="{D42A27DB-BD31-4B8C-83A1-F6EECF244321}">
                <p14:modId xmlns:p14="http://schemas.microsoft.com/office/powerpoint/2010/main" val="3740303355"/>
              </p:ext>
            </p:extLst>
          </p:nvPr>
        </p:nvGraphicFramePr>
        <p:xfrm>
          <a:off x="0" y="0"/>
          <a:ext cx="12192000" cy="6858000"/>
        </p:xfrm>
        <a:graphic>
          <a:graphicData uri="http://schemas.openxmlformats.org/drawingml/2006/table">
            <a:tbl>
              <a:tblPr firstRow="1" firstCol="1" bandRow="1">
                <a:tableStyleId>{073A0DAA-6AF3-43AB-8588-CEC1D06C72B9}</a:tableStyleId>
              </a:tblPr>
              <a:tblGrid>
                <a:gridCol w="4586068">
                  <a:extLst>
                    <a:ext uri="{9D8B030D-6E8A-4147-A177-3AD203B41FA5}">
                      <a16:colId xmlns:a16="http://schemas.microsoft.com/office/drawing/2014/main" val="781068106"/>
                    </a:ext>
                  </a:extLst>
                </a:gridCol>
                <a:gridCol w="7605932">
                  <a:extLst>
                    <a:ext uri="{9D8B030D-6E8A-4147-A177-3AD203B41FA5}">
                      <a16:colId xmlns:a16="http://schemas.microsoft.com/office/drawing/2014/main" val="96893323"/>
                    </a:ext>
                  </a:extLst>
                </a:gridCol>
              </a:tblGrid>
              <a:tr h="1587956">
                <a:tc>
                  <a:txBody>
                    <a:bodyPr/>
                    <a:lstStyle/>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The </a:t>
                      </a:r>
                    </a:p>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Israelites</a:t>
                      </a:r>
                    </a:p>
                  </a:txBody>
                  <a:tcPr marL="68580" marR="68580" marT="0" marB="0"/>
                </a:tc>
                <a:tc>
                  <a:txBody>
                    <a:bodyPr/>
                    <a:lstStyle/>
                    <a:p>
                      <a:pPr marL="0" marR="0" algn="ctr">
                        <a:lnSpc>
                          <a:spcPct val="107000"/>
                        </a:lnSpc>
                        <a:spcBef>
                          <a:spcPts val="0"/>
                        </a:spcBef>
                        <a:spcAft>
                          <a:spcPts val="0"/>
                        </a:spcAft>
                      </a:pPr>
                      <a:r>
                        <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rPr>
                        <a:t>Examine Yourselves </a:t>
                      </a:r>
                    </a:p>
                    <a:p>
                      <a:pPr marL="0" marR="0" algn="ctr">
                        <a:lnSpc>
                          <a:spcPct val="107000"/>
                        </a:lnSpc>
                        <a:spcBef>
                          <a:spcPts val="0"/>
                        </a:spcBef>
                        <a:spcAft>
                          <a:spcPts val="0"/>
                        </a:spcAft>
                      </a:pPr>
                      <a:r>
                        <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rPr>
                        <a:t>by the Scriptures</a:t>
                      </a:r>
                    </a:p>
                  </a:txBody>
                  <a:tcPr marL="68580" marR="68580" marT="0" marB="0"/>
                </a:tc>
                <a:extLst>
                  <a:ext uri="{0D108BD9-81ED-4DB2-BD59-A6C34878D82A}">
                    <a16:rowId xmlns:a16="http://schemas.microsoft.com/office/drawing/2014/main" val="2402892145"/>
                  </a:ext>
                </a:extLst>
              </a:tr>
              <a:tr h="5270044">
                <a:tc>
                  <a:txBody>
                    <a:bodyPr/>
                    <a:lstStyle/>
                    <a:p>
                      <a:pPr marL="0" marR="0" algn="ctr">
                        <a:lnSpc>
                          <a:spcPct val="107000"/>
                        </a:lnSpc>
                        <a:spcBef>
                          <a:spcPts val="0"/>
                        </a:spcBef>
                        <a:spcAft>
                          <a:spcPts val="0"/>
                        </a:spcAft>
                      </a:pPr>
                      <a:r>
                        <a:rPr lang="en-US" sz="4400" b="0" kern="100" dirty="0">
                          <a:effectLst/>
                          <a:latin typeface="Tahoma" panose="020B0604030504040204" pitchFamily="34" charset="0"/>
                          <a:ea typeface="Tahoma" panose="020B0604030504040204" pitchFamily="34" charset="0"/>
                          <a:cs typeface="Tahoma" panose="020B0604030504040204" pitchFamily="34" charset="0"/>
                        </a:rPr>
                        <a:t>They promised </a:t>
                      </a:r>
                    </a:p>
                    <a:p>
                      <a:pPr marL="0" marR="0" algn="ctr">
                        <a:lnSpc>
                          <a:spcPct val="107000"/>
                        </a:lnSpc>
                        <a:spcBef>
                          <a:spcPts val="0"/>
                        </a:spcBef>
                        <a:spcAft>
                          <a:spcPts val="0"/>
                        </a:spcAft>
                      </a:pPr>
                      <a:r>
                        <a:rPr lang="en-US" sz="4400" b="0" kern="100" dirty="0">
                          <a:effectLst/>
                          <a:latin typeface="Tahoma" panose="020B0604030504040204" pitchFamily="34" charset="0"/>
                          <a:ea typeface="Tahoma" panose="020B0604030504040204" pitchFamily="34" charset="0"/>
                          <a:cs typeface="Tahoma" panose="020B0604030504040204" pitchFamily="34" charset="0"/>
                        </a:rPr>
                        <a:t>to obey all of </a:t>
                      </a:r>
                    </a:p>
                    <a:p>
                      <a:pPr marL="0" marR="0" algn="ctr">
                        <a:lnSpc>
                          <a:spcPct val="107000"/>
                        </a:lnSpc>
                        <a:spcBef>
                          <a:spcPts val="0"/>
                        </a:spcBef>
                        <a:spcAft>
                          <a:spcPts val="0"/>
                        </a:spcAft>
                      </a:pPr>
                      <a:r>
                        <a:rPr lang="en-US" sz="4400" b="0" kern="100" dirty="0">
                          <a:effectLst/>
                          <a:latin typeface="Tahoma" panose="020B0604030504040204" pitchFamily="34" charset="0"/>
                          <a:ea typeface="Tahoma" panose="020B0604030504040204" pitchFamily="34" charset="0"/>
                          <a:cs typeface="Tahoma" panose="020B0604030504040204" pitchFamily="34" charset="0"/>
                        </a:rPr>
                        <a:t>God’s commands</a:t>
                      </a:r>
                    </a:p>
                  </a:txBody>
                  <a:tcPr marL="68580" marR="68580" marT="0" marB="0"/>
                </a:tc>
                <a:tc>
                  <a:txBody>
                    <a:bodyPr/>
                    <a:lstStyle/>
                    <a:p>
                      <a:pPr marL="0" marR="0" algn="ctr">
                        <a:lnSpc>
                          <a:spcPct val="107000"/>
                        </a:lnSpc>
                        <a:spcBef>
                          <a:spcPts val="0"/>
                        </a:spcBef>
                        <a:spcAft>
                          <a:spcPts val="0"/>
                        </a:spcAft>
                      </a:pPr>
                      <a:r>
                        <a:rPr lang="en-US" sz="4400" kern="100" dirty="0">
                          <a:effectLst/>
                          <a:latin typeface="Tahoma" panose="020B0604030504040204" pitchFamily="34" charset="0"/>
                          <a:ea typeface="Tahoma" panose="020B0604030504040204" pitchFamily="34" charset="0"/>
                          <a:cs typeface="Tahoma" panose="020B0604030504040204" pitchFamily="34" charset="0"/>
                        </a:rPr>
                        <a:t>If you’ve been baptized into Christ, are you still holding fast to God’s commands or deceived by man’s traditions </a:t>
                      </a:r>
                    </a:p>
                    <a:p>
                      <a:pPr marL="0" marR="0" algn="ctr">
                        <a:lnSpc>
                          <a:spcPct val="107000"/>
                        </a:lnSpc>
                        <a:spcBef>
                          <a:spcPts val="0"/>
                        </a:spcBef>
                        <a:spcAft>
                          <a:spcPts val="0"/>
                        </a:spcAft>
                      </a:pPr>
                      <a:r>
                        <a:rPr lang="en-US" sz="4300" kern="100" dirty="0">
                          <a:effectLst/>
                          <a:latin typeface="Tahoma" panose="020B0604030504040204" pitchFamily="34" charset="0"/>
                          <a:ea typeface="Tahoma" panose="020B0604030504040204" pitchFamily="34" charset="0"/>
                          <a:cs typeface="Tahoma" panose="020B0604030504040204" pitchFamily="34" charset="0"/>
                        </a:rPr>
                        <a:t>(Matthew 28:20; Hebrews 5:9; </a:t>
                      </a:r>
                    </a:p>
                    <a:p>
                      <a:pPr marL="0" marR="0" algn="ctr">
                        <a:lnSpc>
                          <a:spcPct val="107000"/>
                        </a:lnSpc>
                        <a:spcBef>
                          <a:spcPts val="0"/>
                        </a:spcBef>
                        <a:spcAft>
                          <a:spcPts val="0"/>
                        </a:spcAft>
                      </a:pPr>
                      <a:r>
                        <a:rPr lang="en-US" sz="4300" kern="100" dirty="0">
                          <a:effectLst/>
                          <a:latin typeface="Tahoma" panose="020B0604030504040204" pitchFamily="34" charset="0"/>
                          <a:ea typeface="Tahoma" panose="020B0604030504040204" pitchFamily="34" charset="0"/>
                          <a:cs typeface="Tahoma" panose="020B0604030504040204" pitchFamily="34" charset="0"/>
                        </a:rPr>
                        <a:t>Colossians 2:8; Matthew 15:9;</a:t>
                      </a:r>
                    </a:p>
                    <a:p>
                      <a:pPr marL="0" marR="0" algn="ctr">
                        <a:lnSpc>
                          <a:spcPct val="107000"/>
                        </a:lnSpc>
                        <a:spcBef>
                          <a:spcPts val="0"/>
                        </a:spcBef>
                        <a:spcAft>
                          <a:spcPts val="0"/>
                        </a:spcAft>
                      </a:pPr>
                      <a:r>
                        <a:rPr lang="en-US" sz="4300" kern="100" dirty="0">
                          <a:effectLst/>
                          <a:latin typeface="Tahoma" panose="020B0604030504040204" pitchFamily="34" charset="0"/>
                          <a:ea typeface="Tahoma" panose="020B0604030504040204" pitchFamily="34" charset="0"/>
                          <a:cs typeface="Tahoma" panose="020B0604030504040204" pitchFamily="34" charset="0"/>
                        </a:rPr>
                        <a:t>2 Thessalonians 2:15)?</a:t>
                      </a:r>
                    </a:p>
                  </a:txBody>
                  <a:tcPr marL="68580" marR="68580" marT="0" marB="0"/>
                </a:tc>
                <a:extLst>
                  <a:ext uri="{0D108BD9-81ED-4DB2-BD59-A6C34878D82A}">
                    <a16:rowId xmlns:a16="http://schemas.microsoft.com/office/drawing/2014/main" val="3062408871"/>
                  </a:ext>
                </a:extLst>
              </a:tr>
            </a:tbl>
          </a:graphicData>
        </a:graphic>
      </p:graphicFrame>
    </p:spTree>
    <p:extLst>
      <p:ext uri="{BB962C8B-B14F-4D97-AF65-F5344CB8AC3E}">
        <p14:creationId xmlns:p14="http://schemas.microsoft.com/office/powerpoint/2010/main" val="701324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E832F-6159-CDED-912F-47ECEFD598FF}"/>
              </a:ext>
            </a:extLst>
          </p:cNvPr>
          <p:cNvSpPr>
            <a:spLocks noGrp="1"/>
          </p:cNvSpPr>
          <p:nvPr>
            <p:ph type="title"/>
          </p:nvPr>
        </p:nvSpPr>
        <p:spPr>
          <a:xfrm>
            <a:off x="0" y="1"/>
            <a:ext cx="12192000" cy="1139482"/>
          </a:xfrm>
        </p:spPr>
        <p:txBody>
          <a:bodyPr>
            <a:noAutofit/>
          </a:bodyPr>
          <a:lstStyle/>
          <a:p>
            <a:pPr algn="ctr"/>
            <a:r>
              <a:rPr lang="en-US" sz="5700" dirty="0">
                <a:solidFill>
                  <a:srgbClr val="00B0F0"/>
                </a:solidFill>
                <a:latin typeface="Tahoma" panose="020B0604030504040204" pitchFamily="34" charset="0"/>
                <a:ea typeface="Tahoma" panose="020B0604030504040204" pitchFamily="34" charset="0"/>
                <a:cs typeface="Tahoma" panose="020B0604030504040204" pitchFamily="34" charset="0"/>
              </a:rPr>
              <a:t>God Provided for all of Israel’s Needs</a:t>
            </a:r>
          </a:p>
        </p:txBody>
      </p:sp>
      <p:sp>
        <p:nvSpPr>
          <p:cNvPr id="3" name="Content Placeholder 2">
            <a:extLst>
              <a:ext uri="{FF2B5EF4-FFF2-40B4-BE49-F238E27FC236}">
                <a16:creationId xmlns:a16="http://schemas.microsoft.com/office/drawing/2014/main" id="{93910EBB-9830-3929-228D-A6A6F70F964F}"/>
              </a:ext>
            </a:extLst>
          </p:cNvPr>
          <p:cNvSpPr>
            <a:spLocks noGrp="1"/>
          </p:cNvSpPr>
          <p:nvPr>
            <p:ph idx="1"/>
          </p:nvPr>
        </p:nvSpPr>
        <p:spPr>
          <a:xfrm>
            <a:off x="0" y="1280160"/>
            <a:ext cx="12192000" cy="5577839"/>
          </a:xfrm>
        </p:spPr>
        <p:txBody>
          <a:bodyPr>
            <a:normAutofit/>
          </a:bodyPr>
          <a:lstStyle/>
          <a:p>
            <a:pPr marL="0" indent="0" algn="ctr">
              <a:buNone/>
            </a:pP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Israel had seen God’s power over all the gods of</a:t>
            </a:r>
          </a:p>
          <a:p>
            <a:pPr marL="0" indent="0" algn="ctr">
              <a:buNone/>
            </a:pP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Egypt in delivering them from bondage and </a:t>
            </a:r>
          </a:p>
          <a:p>
            <a:pPr marL="0" indent="0" algn="ctr">
              <a:buNone/>
            </a:pP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destroying their enemies in the Red Sea.</a:t>
            </a:r>
          </a:p>
          <a:p>
            <a:pPr marL="0" indent="0" algn="ctr">
              <a:buNone/>
            </a:pP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(Exodus 6:5-6; 12:12; 14:14; 30)</a:t>
            </a:r>
          </a:p>
          <a:p>
            <a:pPr marL="0" indent="0">
              <a:buNone/>
            </a:pP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God provided manna for them in the wilderness </a:t>
            </a:r>
          </a:p>
          <a:p>
            <a:pPr marL="0" indent="0" algn="ctr">
              <a:buNone/>
            </a:pP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for 40 years while Israel complained.</a:t>
            </a:r>
          </a:p>
          <a:p>
            <a:pPr marL="0" indent="0" algn="ctr">
              <a:buNone/>
            </a:pP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(Exodus 16:1-4, 31, 35)</a:t>
            </a:r>
          </a:p>
        </p:txBody>
      </p:sp>
    </p:spTree>
    <p:extLst>
      <p:ext uri="{BB962C8B-B14F-4D97-AF65-F5344CB8AC3E}">
        <p14:creationId xmlns:p14="http://schemas.microsoft.com/office/powerpoint/2010/main" val="385114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4FD5C11-2BF4-BD33-FBEA-5BA1A5A61BA2}"/>
              </a:ext>
            </a:extLst>
          </p:cNvPr>
          <p:cNvGraphicFramePr>
            <a:graphicFrameLocks noGrp="1"/>
          </p:cNvGraphicFramePr>
          <p:nvPr>
            <p:ph idx="1"/>
            <p:extLst>
              <p:ext uri="{D42A27DB-BD31-4B8C-83A1-F6EECF244321}">
                <p14:modId xmlns:p14="http://schemas.microsoft.com/office/powerpoint/2010/main" val="539174179"/>
              </p:ext>
            </p:extLst>
          </p:nvPr>
        </p:nvGraphicFramePr>
        <p:xfrm>
          <a:off x="0" y="0"/>
          <a:ext cx="12192000" cy="6858000"/>
        </p:xfrm>
        <a:graphic>
          <a:graphicData uri="http://schemas.openxmlformats.org/drawingml/2006/table">
            <a:tbl>
              <a:tblPr firstRow="1" firstCol="1" bandRow="1">
                <a:tableStyleId>{073A0DAA-6AF3-43AB-8588-CEC1D06C72B9}</a:tableStyleId>
              </a:tblPr>
              <a:tblGrid>
                <a:gridCol w="4586068">
                  <a:extLst>
                    <a:ext uri="{9D8B030D-6E8A-4147-A177-3AD203B41FA5}">
                      <a16:colId xmlns:a16="http://schemas.microsoft.com/office/drawing/2014/main" val="781068106"/>
                    </a:ext>
                  </a:extLst>
                </a:gridCol>
                <a:gridCol w="7605932">
                  <a:extLst>
                    <a:ext uri="{9D8B030D-6E8A-4147-A177-3AD203B41FA5}">
                      <a16:colId xmlns:a16="http://schemas.microsoft.com/office/drawing/2014/main" val="96893323"/>
                    </a:ext>
                  </a:extLst>
                </a:gridCol>
              </a:tblGrid>
              <a:tr h="1587956">
                <a:tc>
                  <a:txBody>
                    <a:bodyPr/>
                    <a:lstStyle/>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The </a:t>
                      </a:r>
                    </a:p>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Israelites</a:t>
                      </a:r>
                    </a:p>
                  </a:txBody>
                  <a:tcPr marL="68580" marR="68580" marT="0" marB="0"/>
                </a:tc>
                <a:tc>
                  <a:txBody>
                    <a:bodyPr/>
                    <a:lstStyle/>
                    <a:p>
                      <a:pPr marL="0" marR="0" algn="ctr">
                        <a:lnSpc>
                          <a:spcPct val="107000"/>
                        </a:lnSpc>
                        <a:spcBef>
                          <a:spcPts val="0"/>
                        </a:spcBef>
                        <a:spcAft>
                          <a:spcPts val="0"/>
                        </a:spcAft>
                      </a:pPr>
                      <a:endPar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402892145"/>
                  </a:ext>
                </a:extLst>
              </a:tr>
              <a:tr h="5270044">
                <a:tc>
                  <a:txBody>
                    <a:bodyPr/>
                    <a:lstStyle/>
                    <a:p>
                      <a:pPr marL="0" marR="0" algn="ctr">
                        <a:lnSpc>
                          <a:spcPct val="107000"/>
                        </a:lnSpc>
                        <a:spcBef>
                          <a:spcPts val="0"/>
                        </a:spcBef>
                        <a:spcAft>
                          <a:spcPts val="0"/>
                        </a:spcAft>
                      </a:pPr>
                      <a:endParaRPr lang="en-US" sz="4400" b="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4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062408871"/>
                  </a:ext>
                </a:extLst>
              </a:tr>
            </a:tbl>
          </a:graphicData>
        </a:graphic>
      </p:graphicFrame>
    </p:spTree>
    <p:extLst>
      <p:ext uri="{BB962C8B-B14F-4D97-AF65-F5344CB8AC3E}">
        <p14:creationId xmlns:p14="http://schemas.microsoft.com/office/powerpoint/2010/main" val="1151237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4FD5C11-2BF4-BD33-FBEA-5BA1A5A61BA2}"/>
              </a:ext>
            </a:extLst>
          </p:cNvPr>
          <p:cNvGraphicFramePr>
            <a:graphicFrameLocks noGrp="1"/>
          </p:cNvGraphicFramePr>
          <p:nvPr>
            <p:ph idx="1"/>
            <p:extLst>
              <p:ext uri="{D42A27DB-BD31-4B8C-83A1-F6EECF244321}">
                <p14:modId xmlns:p14="http://schemas.microsoft.com/office/powerpoint/2010/main" val="2564258490"/>
              </p:ext>
            </p:extLst>
          </p:nvPr>
        </p:nvGraphicFramePr>
        <p:xfrm>
          <a:off x="0" y="0"/>
          <a:ext cx="12192000" cy="7149032"/>
        </p:xfrm>
        <a:graphic>
          <a:graphicData uri="http://schemas.openxmlformats.org/drawingml/2006/table">
            <a:tbl>
              <a:tblPr firstRow="1" firstCol="1" bandRow="1">
                <a:tableStyleId>{073A0DAA-6AF3-43AB-8588-CEC1D06C72B9}</a:tableStyleId>
              </a:tblPr>
              <a:tblGrid>
                <a:gridCol w="4586068">
                  <a:extLst>
                    <a:ext uri="{9D8B030D-6E8A-4147-A177-3AD203B41FA5}">
                      <a16:colId xmlns:a16="http://schemas.microsoft.com/office/drawing/2014/main" val="781068106"/>
                    </a:ext>
                  </a:extLst>
                </a:gridCol>
                <a:gridCol w="7605932">
                  <a:extLst>
                    <a:ext uri="{9D8B030D-6E8A-4147-A177-3AD203B41FA5}">
                      <a16:colId xmlns:a16="http://schemas.microsoft.com/office/drawing/2014/main" val="96893323"/>
                    </a:ext>
                  </a:extLst>
                </a:gridCol>
              </a:tblGrid>
              <a:tr h="1587956">
                <a:tc>
                  <a:txBody>
                    <a:bodyPr/>
                    <a:lstStyle/>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The </a:t>
                      </a:r>
                    </a:p>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Israelites</a:t>
                      </a:r>
                    </a:p>
                  </a:txBody>
                  <a:tcPr marL="68580" marR="68580" marT="0" marB="0"/>
                </a:tc>
                <a:tc>
                  <a:txBody>
                    <a:bodyPr/>
                    <a:lstStyle/>
                    <a:p>
                      <a:pPr marL="0" marR="0" algn="ctr">
                        <a:lnSpc>
                          <a:spcPct val="107000"/>
                        </a:lnSpc>
                        <a:spcBef>
                          <a:spcPts val="0"/>
                        </a:spcBef>
                        <a:spcAft>
                          <a:spcPts val="0"/>
                        </a:spcAft>
                      </a:pPr>
                      <a:endPar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402892145"/>
                  </a:ext>
                </a:extLst>
              </a:tr>
              <a:tr h="527004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4300" b="0" kern="100" dirty="0">
                          <a:effectLst/>
                          <a:latin typeface="Tahoma" panose="020B0604030504040204" pitchFamily="34" charset="0"/>
                          <a:ea typeface="Tahoma" panose="020B0604030504040204" pitchFamily="34" charset="0"/>
                          <a:cs typeface="Tahoma" panose="020B0604030504040204" pitchFamily="34" charset="0"/>
                        </a:rPr>
                        <a:t>They disobeyed God’s command to have no other gods &amp; said the calf was their God who brought them out of Egypt</a:t>
                      </a:r>
                    </a:p>
                    <a:p>
                      <a:pPr marL="0" marR="0" algn="ctr">
                        <a:lnSpc>
                          <a:spcPct val="107000"/>
                        </a:lnSpc>
                        <a:spcBef>
                          <a:spcPts val="0"/>
                        </a:spcBef>
                        <a:spcAft>
                          <a:spcPts val="0"/>
                        </a:spcAft>
                      </a:pPr>
                      <a:endParaRPr lang="en-US" sz="4400" b="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4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062408871"/>
                  </a:ext>
                </a:extLst>
              </a:tr>
            </a:tbl>
          </a:graphicData>
        </a:graphic>
      </p:graphicFrame>
    </p:spTree>
    <p:extLst>
      <p:ext uri="{BB962C8B-B14F-4D97-AF65-F5344CB8AC3E}">
        <p14:creationId xmlns:p14="http://schemas.microsoft.com/office/powerpoint/2010/main" val="1482561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4FD5C11-2BF4-BD33-FBEA-5BA1A5A61BA2}"/>
              </a:ext>
            </a:extLst>
          </p:cNvPr>
          <p:cNvGraphicFramePr>
            <a:graphicFrameLocks noGrp="1"/>
          </p:cNvGraphicFramePr>
          <p:nvPr>
            <p:ph idx="1"/>
            <p:extLst>
              <p:ext uri="{D42A27DB-BD31-4B8C-83A1-F6EECF244321}">
                <p14:modId xmlns:p14="http://schemas.microsoft.com/office/powerpoint/2010/main" val="1920882864"/>
              </p:ext>
            </p:extLst>
          </p:nvPr>
        </p:nvGraphicFramePr>
        <p:xfrm>
          <a:off x="0" y="0"/>
          <a:ext cx="12192000" cy="7149032"/>
        </p:xfrm>
        <a:graphic>
          <a:graphicData uri="http://schemas.openxmlformats.org/drawingml/2006/table">
            <a:tbl>
              <a:tblPr firstRow="1" firstCol="1" bandRow="1">
                <a:tableStyleId>{073A0DAA-6AF3-43AB-8588-CEC1D06C72B9}</a:tableStyleId>
              </a:tblPr>
              <a:tblGrid>
                <a:gridCol w="4586068">
                  <a:extLst>
                    <a:ext uri="{9D8B030D-6E8A-4147-A177-3AD203B41FA5}">
                      <a16:colId xmlns:a16="http://schemas.microsoft.com/office/drawing/2014/main" val="781068106"/>
                    </a:ext>
                  </a:extLst>
                </a:gridCol>
                <a:gridCol w="7605932">
                  <a:extLst>
                    <a:ext uri="{9D8B030D-6E8A-4147-A177-3AD203B41FA5}">
                      <a16:colId xmlns:a16="http://schemas.microsoft.com/office/drawing/2014/main" val="96893323"/>
                    </a:ext>
                  </a:extLst>
                </a:gridCol>
              </a:tblGrid>
              <a:tr h="1587956">
                <a:tc>
                  <a:txBody>
                    <a:bodyPr/>
                    <a:lstStyle/>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The </a:t>
                      </a:r>
                    </a:p>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Israelites</a:t>
                      </a:r>
                    </a:p>
                  </a:txBody>
                  <a:tcPr marL="68580" marR="68580" marT="0" marB="0"/>
                </a:tc>
                <a:tc>
                  <a:txBody>
                    <a:bodyPr/>
                    <a:lstStyle/>
                    <a:p>
                      <a:pPr marL="0" marR="0" algn="ctr">
                        <a:lnSpc>
                          <a:spcPct val="107000"/>
                        </a:lnSpc>
                        <a:spcBef>
                          <a:spcPts val="0"/>
                        </a:spcBef>
                        <a:spcAft>
                          <a:spcPts val="0"/>
                        </a:spcAft>
                      </a:pPr>
                      <a:r>
                        <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rPr>
                        <a:t>Examine Yourselves </a:t>
                      </a:r>
                    </a:p>
                    <a:p>
                      <a:pPr marL="0" marR="0" algn="ctr">
                        <a:lnSpc>
                          <a:spcPct val="107000"/>
                        </a:lnSpc>
                        <a:spcBef>
                          <a:spcPts val="0"/>
                        </a:spcBef>
                        <a:spcAft>
                          <a:spcPts val="0"/>
                        </a:spcAft>
                      </a:pPr>
                      <a:r>
                        <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rPr>
                        <a:t>by the Scriptures</a:t>
                      </a:r>
                    </a:p>
                  </a:txBody>
                  <a:tcPr marL="68580" marR="68580" marT="0" marB="0"/>
                </a:tc>
                <a:extLst>
                  <a:ext uri="{0D108BD9-81ED-4DB2-BD59-A6C34878D82A}">
                    <a16:rowId xmlns:a16="http://schemas.microsoft.com/office/drawing/2014/main" val="2402892145"/>
                  </a:ext>
                </a:extLst>
              </a:tr>
              <a:tr h="527004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4300" b="0" kern="100" dirty="0">
                          <a:effectLst/>
                          <a:latin typeface="Tahoma" panose="020B0604030504040204" pitchFamily="34" charset="0"/>
                          <a:ea typeface="Tahoma" panose="020B0604030504040204" pitchFamily="34" charset="0"/>
                          <a:cs typeface="Tahoma" panose="020B0604030504040204" pitchFamily="34" charset="0"/>
                        </a:rPr>
                        <a:t>They disobeyed God’s command to have no other gods &amp; said the calf was their God who brought them out of Egypt</a:t>
                      </a:r>
                    </a:p>
                    <a:p>
                      <a:pPr marL="0" marR="0" algn="ctr">
                        <a:lnSpc>
                          <a:spcPct val="107000"/>
                        </a:lnSpc>
                        <a:spcBef>
                          <a:spcPts val="0"/>
                        </a:spcBef>
                        <a:spcAft>
                          <a:spcPts val="0"/>
                        </a:spcAft>
                      </a:pPr>
                      <a:endParaRPr lang="en-US" sz="4400" b="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4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062408871"/>
                  </a:ext>
                </a:extLst>
              </a:tr>
            </a:tbl>
          </a:graphicData>
        </a:graphic>
      </p:graphicFrame>
    </p:spTree>
    <p:extLst>
      <p:ext uri="{BB962C8B-B14F-4D97-AF65-F5344CB8AC3E}">
        <p14:creationId xmlns:p14="http://schemas.microsoft.com/office/powerpoint/2010/main" val="3660772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4FD5C11-2BF4-BD33-FBEA-5BA1A5A61BA2}"/>
              </a:ext>
            </a:extLst>
          </p:cNvPr>
          <p:cNvGraphicFramePr>
            <a:graphicFrameLocks noGrp="1"/>
          </p:cNvGraphicFramePr>
          <p:nvPr>
            <p:ph idx="1"/>
            <p:extLst>
              <p:ext uri="{D42A27DB-BD31-4B8C-83A1-F6EECF244321}">
                <p14:modId xmlns:p14="http://schemas.microsoft.com/office/powerpoint/2010/main" val="429291909"/>
              </p:ext>
            </p:extLst>
          </p:nvPr>
        </p:nvGraphicFramePr>
        <p:xfrm>
          <a:off x="0" y="0"/>
          <a:ext cx="12192000" cy="7149032"/>
        </p:xfrm>
        <a:graphic>
          <a:graphicData uri="http://schemas.openxmlformats.org/drawingml/2006/table">
            <a:tbl>
              <a:tblPr firstRow="1" firstCol="1" bandRow="1">
                <a:tableStyleId>{073A0DAA-6AF3-43AB-8588-CEC1D06C72B9}</a:tableStyleId>
              </a:tblPr>
              <a:tblGrid>
                <a:gridCol w="4586068">
                  <a:extLst>
                    <a:ext uri="{9D8B030D-6E8A-4147-A177-3AD203B41FA5}">
                      <a16:colId xmlns:a16="http://schemas.microsoft.com/office/drawing/2014/main" val="781068106"/>
                    </a:ext>
                  </a:extLst>
                </a:gridCol>
                <a:gridCol w="7605932">
                  <a:extLst>
                    <a:ext uri="{9D8B030D-6E8A-4147-A177-3AD203B41FA5}">
                      <a16:colId xmlns:a16="http://schemas.microsoft.com/office/drawing/2014/main" val="96893323"/>
                    </a:ext>
                  </a:extLst>
                </a:gridCol>
              </a:tblGrid>
              <a:tr h="1587956">
                <a:tc>
                  <a:txBody>
                    <a:bodyPr/>
                    <a:lstStyle/>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The </a:t>
                      </a:r>
                    </a:p>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Israelites</a:t>
                      </a:r>
                    </a:p>
                  </a:txBody>
                  <a:tcPr marL="68580" marR="68580" marT="0" marB="0"/>
                </a:tc>
                <a:tc>
                  <a:txBody>
                    <a:bodyPr/>
                    <a:lstStyle/>
                    <a:p>
                      <a:pPr marL="0" marR="0" algn="ctr">
                        <a:lnSpc>
                          <a:spcPct val="107000"/>
                        </a:lnSpc>
                        <a:spcBef>
                          <a:spcPts val="0"/>
                        </a:spcBef>
                        <a:spcAft>
                          <a:spcPts val="0"/>
                        </a:spcAft>
                      </a:pPr>
                      <a:r>
                        <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rPr>
                        <a:t>Examine Yourselves </a:t>
                      </a:r>
                    </a:p>
                    <a:p>
                      <a:pPr marL="0" marR="0" algn="ctr">
                        <a:lnSpc>
                          <a:spcPct val="107000"/>
                        </a:lnSpc>
                        <a:spcBef>
                          <a:spcPts val="0"/>
                        </a:spcBef>
                        <a:spcAft>
                          <a:spcPts val="0"/>
                        </a:spcAft>
                      </a:pPr>
                      <a:r>
                        <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rPr>
                        <a:t>by the Scriptures</a:t>
                      </a:r>
                    </a:p>
                  </a:txBody>
                  <a:tcPr marL="68580" marR="68580" marT="0" marB="0"/>
                </a:tc>
                <a:extLst>
                  <a:ext uri="{0D108BD9-81ED-4DB2-BD59-A6C34878D82A}">
                    <a16:rowId xmlns:a16="http://schemas.microsoft.com/office/drawing/2014/main" val="2402892145"/>
                  </a:ext>
                </a:extLst>
              </a:tr>
              <a:tr h="527004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4300" b="0" kern="100" dirty="0">
                          <a:effectLst/>
                          <a:latin typeface="Tahoma" panose="020B0604030504040204" pitchFamily="34" charset="0"/>
                          <a:ea typeface="Tahoma" panose="020B0604030504040204" pitchFamily="34" charset="0"/>
                          <a:cs typeface="Tahoma" panose="020B0604030504040204" pitchFamily="34" charset="0"/>
                        </a:rPr>
                        <a:t>They disobeyed God’s command to have no other gods &amp; said the calf was their God who brought them out of Egypt</a:t>
                      </a:r>
                    </a:p>
                    <a:p>
                      <a:pPr marL="0" marR="0" algn="ctr">
                        <a:lnSpc>
                          <a:spcPct val="107000"/>
                        </a:lnSpc>
                        <a:spcBef>
                          <a:spcPts val="0"/>
                        </a:spcBef>
                        <a:spcAft>
                          <a:spcPts val="0"/>
                        </a:spcAft>
                      </a:pPr>
                      <a:endParaRPr lang="en-US" sz="4400" b="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400" kern="100" dirty="0">
                          <a:effectLst/>
                          <a:latin typeface="Tahoma" panose="020B0604030504040204" pitchFamily="34" charset="0"/>
                          <a:ea typeface="Tahoma" panose="020B0604030504040204" pitchFamily="34" charset="0"/>
                          <a:cs typeface="Tahoma" panose="020B0604030504040204" pitchFamily="34" charset="0"/>
                        </a:rPr>
                        <a:t>Are you honoring God’s name if you use the name Easter </a:t>
                      </a:r>
                      <a:r>
                        <a:rPr lang="en-US" sz="4000" i="1" kern="100" dirty="0">
                          <a:effectLst/>
                          <a:latin typeface="Tahoma" panose="020B0604030504040204" pitchFamily="34" charset="0"/>
                          <a:ea typeface="Tahoma" panose="020B0604030504040204" pitchFamily="34" charset="0"/>
                          <a:cs typeface="Tahoma" panose="020B0604030504040204" pitchFamily="34" charset="0"/>
                        </a:rPr>
                        <a:t>[from </a:t>
                      </a:r>
                      <a:r>
                        <a:rPr lang="en-US" sz="4000" i="1" kern="100" dirty="0" err="1">
                          <a:effectLst/>
                          <a:latin typeface="Tahoma" panose="020B0604030504040204" pitchFamily="34" charset="0"/>
                          <a:ea typeface="Tahoma" panose="020B0604030504040204" pitchFamily="34" charset="0"/>
                          <a:cs typeface="Tahoma" panose="020B0604030504040204" pitchFamily="34" charset="0"/>
                        </a:rPr>
                        <a:t>Eostre</a:t>
                      </a:r>
                      <a:r>
                        <a:rPr lang="en-US" sz="4000" i="1" kern="100" dirty="0">
                          <a:effectLst/>
                          <a:latin typeface="Tahoma" panose="020B0604030504040204" pitchFamily="34" charset="0"/>
                          <a:ea typeface="Tahoma" panose="020B0604030504040204" pitchFamily="34" charset="0"/>
                          <a:cs typeface="Tahoma" panose="020B0604030504040204" pitchFamily="34" charset="0"/>
                        </a:rPr>
                        <a:t>, a pagan goddess] </a:t>
                      </a:r>
                      <a:r>
                        <a:rPr lang="en-US" sz="4400" kern="100" dirty="0">
                          <a:effectLst/>
                          <a:latin typeface="Tahoma" panose="020B0604030504040204" pitchFamily="34" charset="0"/>
                          <a:ea typeface="Tahoma" panose="020B0604030504040204" pitchFamily="34" charset="0"/>
                          <a:cs typeface="Tahoma" panose="020B0604030504040204" pitchFamily="34" charset="0"/>
                        </a:rPr>
                        <a:t>to represent the power of the resurrection of Christ </a:t>
                      </a:r>
                    </a:p>
                    <a:p>
                      <a:pPr marL="0" marR="0" algn="ctr">
                        <a:lnSpc>
                          <a:spcPct val="107000"/>
                        </a:lnSpc>
                        <a:spcBef>
                          <a:spcPts val="0"/>
                        </a:spcBef>
                        <a:spcAft>
                          <a:spcPts val="0"/>
                        </a:spcAft>
                      </a:pPr>
                      <a:r>
                        <a:rPr lang="en-US" sz="4400" kern="100" dirty="0">
                          <a:effectLst/>
                          <a:latin typeface="Tahoma" panose="020B0604030504040204" pitchFamily="34" charset="0"/>
                          <a:ea typeface="Tahoma" panose="020B0604030504040204" pitchFamily="34" charset="0"/>
                          <a:cs typeface="Tahoma" panose="020B0604030504040204" pitchFamily="34" charset="0"/>
                        </a:rPr>
                        <a:t>(1 Peter 4:11; </a:t>
                      </a:r>
                    </a:p>
                    <a:p>
                      <a:pPr marL="0" marR="0" algn="ctr">
                        <a:lnSpc>
                          <a:spcPct val="107000"/>
                        </a:lnSpc>
                        <a:spcBef>
                          <a:spcPts val="0"/>
                        </a:spcBef>
                        <a:spcAft>
                          <a:spcPts val="0"/>
                        </a:spcAft>
                      </a:pPr>
                      <a:r>
                        <a:rPr lang="en-US" sz="4400" kern="100" dirty="0">
                          <a:effectLst/>
                          <a:latin typeface="Tahoma" panose="020B0604030504040204" pitchFamily="34" charset="0"/>
                          <a:ea typeface="Tahoma" panose="020B0604030504040204" pitchFamily="34" charset="0"/>
                          <a:cs typeface="Tahoma" panose="020B0604030504040204" pitchFamily="34" charset="0"/>
                        </a:rPr>
                        <a:t>Proverbs 14:12)?</a:t>
                      </a:r>
                    </a:p>
                  </a:txBody>
                  <a:tcPr marL="68580" marR="68580" marT="0" marB="0"/>
                </a:tc>
                <a:extLst>
                  <a:ext uri="{0D108BD9-81ED-4DB2-BD59-A6C34878D82A}">
                    <a16:rowId xmlns:a16="http://schemas.microsoft.com/office/drawing/2014/main" val="3062408871"/>
                  </a:ext>
                </a:extLst>
              </a:tr>
            </a:tbl>
          </a:graphicData>
        </a:graphic>
      </p:graphicFrame>
    </p:spTree>
    <p:extLst>
      <p:ext uri="{BB962C8B-B14F-4D97-AF65-F5344CB8AC3E}">
        <p14:creationId xmlns:p14="http://schemas.microsoft.com/office/powerpoint/2010/main" val="891995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4FD5C11-2BF4-BD33-FBEA-5BA1A5A61BA2}"/>
              </a:ext>
            </a:extLst>
          </p:cNvPr>
          <p:cNvGraphicFramePr>
            <a:graphicFrameLocks noGrp="1"/>
          </p:cNvGraphicFramePr>
          <p:nvPr>
            <p:ph idx="1"/>
            <p:extLst>
              <p:ext uri="{D42A27DB-BD31-4B8C-83A1-F6EECF244321}">
                <p14:modId xmlns:p14="http://schemas.microsoft.com/office/powerpoint/2010/main" val="2914353437"/>
              </p:ext>
            </p:extLst>
          </p:nvPr>
        </p:nvGraphicFramePr>
        <p:xfrm>
          <a:off x="0" y="0"/>
          <a:ext cx="12192000" cy="6858000"/>
        </p:xfrm>
        <a:graphic>
          <a:graphicData uri="http://schemas.openxmlformats.org/drawingml/2006/table">
            <a:tbl>
              <a:tblPr firstRow="1" firstCol="1" bandRow="1">
                <a:tableStyleId>{073A0DAA-6AF3-43AB-8588-CEC1D06C72B9}</a:tableStyleId>
              </a:tblPr>
              <a:tblGrid>
                <a:gridCol w="4586068">
                  <a:extLst>
                    <a:ext uri="{9D8B030D-6E8A-4147-A177-3AD203B41FA5}">
                      <a16:colId xmlns:a16="http://schemas.microsoft.com/office/drawing/2014/main" val="781068106"/>
                    </a:ext>
                  </a:extLst>
                </a:gridCol>
                <a:gridCol w="7605932">
                  <a:extLst>
                    <a:ext uri="{9D8B030D-6E8A-4147-A177-3AD203B41FA5}">
                      <a16:colId xmlns:a16="http://schemas.microsoft.com/office/drawing/2014/main" val="96893323"/>
                    </a:ext>
                  </a:extLst>
                </a:gridCol>
              </a:tblGrid>
              <a:tr h="1587956">
                <a:tc>
                  <a:txBody>
                    <a:bodyPr/>
                    <a:lstStyle/>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The </a:t>
                      </a:r>
                    </a:p>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Israelites</a:t>
                      </a:r>
                    </a:p>
                  </a:txBody>
                  <a:tcPr marL="68580" marR="68580" marT="0" marB="0"/>
                </a:tc>
                <a:tc>
                  <a:txBody>
                    <a:bodyPr/>
                    <a:lstStyle/>
                    <a:p>
                      <a:pPr marL="0" marR="0" algn="ctr">
                        <a:lnSpc>
                          <a:spcPct val="107000"/>
                        </a:lnSpc>
                        <a:spcBef>
                          <a:spcPts val="0"/>
                        </a:spcBef>
                        <a:spcAft>
                          <a:spcPts val="0"/>
                        </a:spcAft>
                      </a:pPr>
                      <a:endPar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402892145"/>
                  </a:ext>
                </a:extLst>
              </a:tr>
              <a:tr h="5270044">
                <a:tc>
                  <a:txBody>
                    <a:bodyPr/>
                    <a:lstStyle/>
                    <a:p>
                      <a:pPr marL="0" marR="0" algn="ctr">
                        <a:lnSpc>
                          <a:spcPct val="107000"/>
                        </a:lnSpc>
                        <a:spcBef>
                          <a:spcPts val="0"/>
                        </a:spcBef>
                        <a:spcAft>
                          <a:spcPts val="0"/>
                        </a:spcAft>
                      </a:pP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4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062408871"/>
                  </a:ext>
                </a:extLst>
              </a:tr>
            </a:tbl>
          </a:graphicData>
        </a:graphic>
      </p:graphicFrame>
    </p:spTree>
    <p:extLst>
      <p:ext uri="{BB962C8B-B14F-4D97-AF65-F5344CB8AC3E}">
        <p14:creationId xmlns:p14="http://schemas.microsoft.com/office/powerpoint/2010/main" val="1206892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4FD5C11-2BF4-BD33-FBEA-5BA1A5A61BA2}"/>
              </a:ext>
            </a:extLst>
          </p:cNvPr>
          <p:cNvGraphicFramePr>
            <a:graphicFrameLocks noGrp="1"/>
          </p:cNvGraphicFramePr>
          <p:nvPr>
            <p:ph idx="1"/>
            <p:extLst>
              <p:ext uri="{D42A27DB-BD31-4B8C-83A1-F6EECF244321}">
                <p14:modId xmlns:p14="http://schemas.microsoft.com/office/powerpoint/2010/main" val="1074712934"/>
              </p:ext>
            </p:extLst>
          </p:nvPr>
        </p:nvGraphicFramePr>
        <p:xfrm>
          <a:off x="0" y="0"/>
          <a:ext cx="12192000" cy="6858000"/>
        </p:xfrm>
        <a:graphic>
          <a:graphicData uri="http://schemas.openxmlformats.org/drawingml/2006/table">
            <a:tbl>
              <a:tblPr firstRow="1" firstCol="1" bandRow="1">
                <a:tableStyleId>{073A0DAA-6AF3-43AB-8588-CEC1D06C72B9}</a:tableStyleId>
              </a:tblPr>
              <a:tblGrid>
                <a:gridCol w="4586068">
                  <a:extLst>
                    <a:ext uri="{9D8B030D-6E8A-4147-A177-3AD203B41FA5}">
                      <a16:colId xmlns:a16="http://schemas.microsoft.com/office/drawing/2014/main" val="781068106"/>
                    </a:ext>
                  </a:extLst>
                </a:gridCol>
                <a:gridCol w="7605932">
                  <a:extLst>
                    <a:ext uri="{9D8B030D-6E8A-4147-A177-3AD203B41FA5}">
                      <a16:colId xmlns:a16="http://schemas.microsoft.com/office/drawing/2014/main" val="96893323"/>
                    </a:ext>
                  </a:extLst>
                </a:gridCol>
              </a:tblGrid>
              <a:tr h="1587956">
                <a:tc>
                  <a:txBody>
                    <a:bodyPr/>
                    <a:lstStyle/>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The </a:t>
                      </a:r>
                    </a:p>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Israelites</a:t>
                      </a:r>
                    </a:p>
                  </a:txBody>
                  <a:tcPr marL="68580" marR="68580" marT="0" marB="0"/>
                </a:tc>
                <a:tc>
                  <a:txBody>
                    <a:bodyPr/>
                    <a:lstStyle/>
                    <a:p>
                      <a:pPr marL="0" marR="0" algn="ctr">
                        <a:lnSpc>
                          <a:spcPct val="107000"/>
                        </a:lnSpc>
                        <a:spcBef>
                          <a:spcPts val="0"/>
                        </a:spcBef>
                        <a:spcAft>
                          <a:spcPts val="0"/>
                        </a:spcAft>
                      </a:pPr>
                      <a:endPar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402892145"/>
                  </a:ext>
                </a:extLst>
              </a:tr>
              <a:tr h="5270044">
                <a:tc>
                  <a:txBody>
                    <a:bodyPr/>
                    <a:lstStyle/>
                    <a:p>
                      <a:pPr marL="0" marR="0" algn="ctr">
                        <a:lnSpc>
                          <a:spcPct val="107000"/>
                        </a:lnSpc>
                        <a:spcBef>
                          <a:spcPts val="0"/>
                        </a:spcBef>
                        <a:spcAft>
                          <a:spcPts val="0"/>
                        </a:spcAft>
                      </a:pPr>
                      <a:r>
                        <a:rPr lang="en-US" sz="4200" b="0" kern="100" dirty="0">
                          <a:effectLst/>
                          <a:latin typeface="Tahoma" panose="020B0604030504040204" pitchFamily="34" charset="0"/>
                          <a:ea typeface="Tahoma" panose="020B0604030504040204" pitchFamily="34" charset="0"/>
                          <a:cs typeface="Tahoma" panose="020B0604030504040204" pitchFamily="34" charset="0"/>
                        </a:rPr>
                        <a:t>Aaron gave in to the peer pressure of the evildoers in making the calf.  Jeroboam made this same error. </a:t>
                      </a:r>
                    </a:p>
                    <a:p>
                      <a:pPr marL="0" marR="0" algn="ctr">
                        <a:lnSpc>
                          <a:spcPct val="107000"/>
                        </a:lnSpc>
                        <a:spcBef>
                          <a:spcPts val="0"/>
                        </a:spcBef>
                        <a:spcAft>
                          <a:spcPts val="0"/>
                        </a:spcAft>
                      </a:pPr>
                      <a:r>
                        <a:rPr lang="en-US" sz="4200" b="0" kern="100" dirty="0">
                          <a:effectLst/>
                          <a:latin typeface="Tahoma" panose="020B0604030504040204" pitchFamily="34" charset="0"/>
                          <a:ea typeface="Tahoma" panose="020B0604030504040204" pitchFamily="34" charset="0"/>
                          <a:cs typeface="Tahoma" panose="020B0604030504040204" pitchFamily="34" charset="0"/>
                        </a:rPr>
                        <a:t>(1 Kings 12:25-33)</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07000"/>
                        </a:lnSpc>
                        <a:spcBef>
                          <a:spcPts val="0"/>
                        </a:spcBef>
                        <a:spcAft>
                          <a:spcPts val="0"/>
                        </a:spcAft>
                      </a:pPr>
                      <a:endParaRPr lang="en-US" sz="4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062408871"/>
                  </a:ext>
                </a:extLst>
              </a:tr>
            </a:tbl>
          </a:graphicData>
        </a:graphic>
      </p:graphicFrame>
    </p:spTree>
    <p:extLst>
      <p:ext uri="{BB962C8B-B14F-4D97-AF65-F5344CB8AC3E}">
        <p14:creationId xmlns:p14="http://schemas.microsoft.com/office/powerpoint/2010/main" val="4019400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4FD5C11-2BF4-BD33-FBEA-5BA1A5A61BA2}"/>
              </a:ext>
            </a:extLst>
          </p:cNvPr>
          <p:cNvGraphicFramePr>
            <a:graphicFrameLocks noGrp="1"/>
          </p:cNvGraphicFramePr>
          <p:nvPr>
            <p:ph idx="1"/>
            <p:extLst>
              <p:ext uri="{D42A27DB-BD31-4B8C-83A1-F6EECF244321}">
                <p14:modId xmlns:p14="http://schemas.microsoft.com/office/powerpoint/2010/main" val="1419218484"/>
              </p:ext>
            </p:extLst>
          </p:nvPr>
        </p:nvGraphicFramePr>
        <p:xfrm>
          <a:off x="0" y="0"/>
          <a:ext cx="12192000" cy="6858000"/>
        </p:xfrm>
        <a:graphic>
          <a:graphicData uri="http://schemas.openxmlformats.org/drawingml/2006/table">
            <a:tbl>
              <a:tblPr firstRow="1" firstCol="1" bandRow="1">
                <a:tableStyleId>{073A0DAA-6AF3-43AB-8588-CEC1D06C72B9}</a:tableStyleId>
              </a:tblPr>
              <a:tblGrid>
                <a:gridCol w="4586068">
                  <a:extLst>
                    <a:ext uri="{9D8B030D-6E8A-4147-A177-3AD203B41FA5}">
                      <a16:colId xmlns:a16="http://schemas.microsoft.com/office/drawing/2014/main" val="781068106"/>
                    </a:ext>
                  </a:extLst>
                </a:gridCol>
                <a:gridCol w="7605932">
                  <a:extLst>
                    <a:ext uri="{9D8B030D-6E8A-4147-A177-3AD203B41FA5}">
                      <a16:colId xmlns:a16="http://schemas.microsoft.com/office/drawing/2014/main" val="96893323"/>
                    </a:ext>
                  </a:extLst>
                </a:gridCol>
              </a:tblGrid>
              <a:tr h="1587956">
                <a:tc>
                  <a:txBody>
                    <a:bodyPr/>
                    <a:lstStyle/>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The </a:t>
                      </a:r>
                    </a:p>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Israelites</a:t>
                      </a:r>
                    </a:p>
                  </a:txBody>
                  <a:tcPr marL="68580" marR="68580" marT="0" marB="0"/>
                </a:tc>
                <a:tc>
                  <a:txBody>
                    <a:bodyPr/>
                    <a:lstStyle/>
                    <a:p>
                      <a:pPr marL="0" marR="0" algn="ctr">
                        <a:lnSpc>
                          <a:spcPct val="107000"/>
                        </a:lnSpc>
                        <a:spcBef>
                          <a:spcPts val="0"/>
                        </a:spcBef>
                        <a:spcAft>
                          <a:spcPts val="0"/>
                        </a:spcAft>
                      </a:pPr>
                      <a:r>
                        <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rPr>
                        <a:t>Examine Yourselves </a:t>
                      </a:r>
                    </a:p>
                    <a:p>
                      <a:pPr marL="0" marR="0" algn="ctr">
                        <a:lnSpc>
                          <a:spcPct val="107000"/>
                        </a:lnSpc>
                        <a:spcBef>
                          <a:spcPts val="0"/>
                        </a:spcBef>
                        <a:spcAft>
                          <a:spcPts val="0"/>
                        </a:spcAft>
                      </a:pPr>
                      <a:r>
                        <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rPr>
                        <a:t>by the Scriptures</a:t>
                      </a:r>
                    </a:p>
                  </a:txBody>
                  <a:tcPr marL="68580" marR="68580" marT="0" marB="0"/>
                </a:tc>
                <a:extLst>
                  <a:ext uri="{0D108BD9-81ED-4DB2-BD59-A6C34878D82A}">
                    <a16:rowId xmlns:a16="http://schemas.microsoft.com/office/drawing/2014/main" val="2402892145"/>
                  </a:ext>
                </a:extLst>
              </a:tr>
              <a:tr h="5270044">
                <a:tc>
                  <a:txBody>
                    <a:bodyPr/>
                    <a:lstStyle/>
                    <a:p>
                      <a:pPr marL="0" marR="0" algn="ctr">
                        <a:lnSpc>
                          <a:spcPct val="107000"/>
                        </a:lnSpc>
                        <a:spcBef>
                          <a:spcPts val="0"/>
                        </a:spcBef>
                        <a:spcAft>
                          <a:spcPts val="0"/>
                        </a:spcAft>
                      </a:pPr>
                      <a:r>
                        <a:rPr lang="en-US" sz="4200" b="0" kern="100" dirty="0">
                          <a:effectLst/>
                          <a:latin typeface="Tahoma" panose="020B0604030504040204" pitchFamily="34" charset="0"/>
                          <a:ea typeface="Tahoma" panose="020B0604030504040204" pitchFamily="34" charset="0"/>
                          <a:cs typeface="Tahoma" panose="020B0604030504040204" pitchFamily="34" charset="0"/>
                        </a:rPr>
                        <a:t>Aaron gave in to the peer pressure of the evildoers in making the calf.  Jeroboam made this same error. </a:t>
                      </a:r>
                    </a:p>
                    <a:p>
                      <a:pPr marL="0" marR="0" algn="ctr">
                        <a:lnSpc>
                          <a:spcPct val="107000"/>
                        </a:lnSpc>
                        <a:spcBef>
                          <a:spcPts val="0"/>
                        </a:spcBef>
                        <a:spcAft>
                          <a:spcPts val="0"/>
                        </a:spcAft>
                      </a:pPr>
                      <a:r>
                        <a:rPr lang="en-US" sz="4200" b="0" kern="100" dirty="0">
                          <a:effectLst/>
                          <a:latin typeface="Tahoma" panose="020B0604030504040204" pitchFamily="34" charset="0"/>
                          <a:ea typeface="Tahoma" panose="020B0604030504040204" pitchFamily="34" charset="0"/>
                          <a:cs typeface="Tahoma" panose="020B0604030504040204" pitchFamily="34" charset="0"/>
                        </a:rPr>
                        <a:t>(1 Kings 12:25-33)</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07000"/>
                        </a:lnSpc>
                        <a:spcBef>
                          <a:spcPts val="0"/>
                        </a:spcBef>
                        <a:spcAft>
                          <a:spcPts val="0"/>
                        </a:spcAft>
                      </a:pPr>
                      <a:endParaRPr lang="en-US" sz="4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062408871"/>
                  </a:ext>
                </a:extLst>
              </a:tr>
            </a:tbl>
          </a:graphicData>
        </a:graphic>
      </p:graphicFrame>
    </p:spTree>
    <p:extLst>
      <p:ext uri="{BB962C8B-B14F-4D97-AF65-F5344CB8AC3E}">
        <p14:creationId xmlns:p14="http://schemas.microsoft.com/office/powerpoint/2010/main" val="1726413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4FD5C11-2BF4-BD33-FBEA-5BA1A5A61BA2}"/>
              </a:ext>
            </a:extLst>
          </p:cNvPr>
          <p:cNvGraphicFramePr>
            <a:graphicFrameLocks noGrp="1"/>
          </p:cNvGraphicFramePr>
          <p:nvPr>
            <p:ph idx="1"/>
          </p:nvPr>
        </p:nvGraphicFramePr>
        <p:xfrm>
          <a:off x="0" y="0"/>
          <a:ext cx="12192000" cy="6858000"/>
        </p:xfrm>
        <a:graphic>
          <a:graphicData uri="http://schemas.openxmlformats.org/drawingml/2006/table">
            <a:tbl>
              <a:tblPr firstRow="1" firstCol="1" bandRow="1">
                <a:tableStyleId>{073A0DAA-6AF3-43AB-8588-CEC1D06C72B9}</a:tableStyleId>
              </a:tblPr>
              <a:tblGrid>
                <a:gridCol w="4586068">
                  <a:extLst>
                    <a:ext uri="{9D8B030D-6E8A-4147-A177-3AD203B41FA5}">
                      <a16:colId xmlns:a16="http://schemas.microsoft.com/office/drawing/2014/main" val="781068106"/>
                    </a:ext>
                  </a:extLst>
                </a:gridCol>
                <a:gridCol w="7605932">
                  <a:extLst>
                    <a:ext uri="{9D8B030D-6E8A-4147-A177-3AD203B41FA5}">
                      <a16:colId xmlns:a16="http://schemas.microsoft.com/office/drawing/2014/main" val="96893323"/>
                    </a:ext>
                  </a:extLst>
                </a:gridCol>
              </a:tblGrid>
              <a:tr h="1587956">
                <a:tc>
                  <a:txBody>
                    <a:bodyPr/>
                    <a:lstStyle/>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The </a:t>
                      </a:r>
                    </a:p>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Israelites</a:t>
                      </a:r>
                    </a:p>
                  </a:txBody>
                  <a:tcPr marL="68580" marR="68580" marT="0" marB="0"/>
                </a:tc>
                <a:tc>
                  <a:txBody>
                    <a:bodyPr/>
                    <a:lstStyle/>
                    <a:p>
                      <a:pPr marL="0" marR="0" algn="ctr">
                        <a:lnSpc>
                          <a:spcPct val="107000"/>
                        </a:lnSpc>
                        <a:spcBef>
                          <a:spcPts val="0"/>
                        </a:spcBef>
                        <a:spcAft>
                          <a:spcPts val="0"/>
                        </a:spcAft>
                      </a:pPr>
                      <a:r>
                        <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rPr>
                        <a:t>Examine Yourselves </a:t>
                      </a:r>
                    </a:p>
                    <a:p>
                      <a:pPr marL="0" marR="0" algn="ctr">
                        <a:lnSpc>
                          <a:spcPct val="107000"/>
                        </a:lnSpc>
                        <a:spcBef>
                          <a:spcPts val="0"/>
                        </a:spcBef>
                        <a:spcAft>
                          <a:spcPts val="0"/>
                        </a:spcAft>
                      </a:pPr>
                      <a:r>
                        <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rPr>
                        <a:t>by the Scriptures</a:t>
                      </a:r>
                    </a:p>
                  </a:txBody>
                  <a:tcPr marL="68580" marR="68580" marT="0" marB="0"/>
                </a:tc>
                <a:extLst>
                  <a:ext uri="{0D108BD9-81ED-4DB2-BD59-A6C34878D82A}">
                    <a16:rowId xmlns:a16="http://schemas.microsoft.com/office/drawing/2014/main" val="2402892145"/>
                  </a:ext>
                </a:extLst>
              </a:tr>
              <a:tr h="5270044">
                <a:tc>
                  <a:txBody>
                    <a:bodyPr/>
                    <a:lstStyle/>
                    <a:p>
                      <a:pPr marL="0" marR="0" algn="ctr">
                        <a:lnSpc>
                          <a:spcPct val="107000"/>
                        </a:lnSpc>
                        <a:spcBef>
                          <a:spcPts val="0"/>
                        </a:spcBef>
                        <a:spcAft>
                          <a:spcPts val="0"/>
                        </a:spcAft>
                      </a:pPr>
                      <a:r>
                        <a:rPr lang="en-US" sz="4200" b="0" kern="100" dirty="0">
                          <a:effectLst/>
                          <a:latin typeface="Tahoma" panose="020B0604030504040204" pitchFamily="34" charset="0"/>
                          <a:ea typeface="Tahoma" panose="020B0604030504040204" pitchFamily="34" charset="0"/>
                          <a:cs typeface="Tahoma" panose="020B0604030504040204" pitchFamily="34" charset="0"/>
                        </a:rPr>
                        <a:t>Aaron gave in to the peer pressure of the evildoers in making the calf.  Jeroboam made this same error. </a:t>
                      </a:r>
                    </a:p>
                    <a:p>
                      <a:pPr marL="0" marR="0" algn="ctr">
                        <a:lnSpc>
                          <a:spcPct val="107000"/>
                        </a:lnSpc>
                        <a:spcBef>
                          <a:spcPts val="0"/>
                        </a:spcBef>
                        <a:spcAft>
                          <a:spcPts val="0"/>
                        </a:spcAft>
                      </a:pPr>
                      <a:r>
                        <a:rPr lang="en-US" sz="4200" b="0" kern="100" dirty="0">
                          <a:effectLst/>
                          <a:latin typeface="Tahoma" panose="020B0604030504040204" pitchFamily="34" charset="0"/>
                          <a:ea typeface="Tahoma" panose="020B0604030504040204" pitchFamily="34" charset="0"/>
                          <a:cs typeface="Tahoma" panose="020B0604030504040204" pitchFamily="34" charset="0"/>
                        </a:rPr>
                        <a:t>(1 Kings 12:25-33)</a:t>
                      </a:r>
                      <a:r>
                        <a:rPr lang="en-US" sz="44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07000"/>
                        </a:lnSpc>
                        <a:spcBef>
                          <a:spcPts val="0"/>
                        </a:spcBef>
                        <a:spcAft>
                          <a:spcPts val="0"/>
                        </a:spcAft>
                      </a:pPr>
                      <a:r>
                        <a:rPr lang="en-US" sz="4200" kern="100" dirty="0">
                          <a:effectLst/>
                          <a:latin typeface="Tahoma" panose="020B0604030504040204" pitchFamily="34" charset="0"/>
                          <a:ea typeface="Tahoma" panose="020B0604030504040204" pitchFamily="34" charset="0"/>
                          <a:cs typeface="Tahoma" panose="020B0604030504040204" pitchFamily="34" charset="0"/>
                        </a:rPr>
                        <a:t>Are you caving to the pressure of this popular celebration </a:t>
                      </a:r>
                    </a:p>
                    <a:p>
                      <a:pPr marL="0" marR="0" algn="ctr">
                        <a:lnSpc>
                          <a:spcPct val="107000"/>
                        </a:lnSpc>
                        <a:spcBef>
                          <a:spcPts val="0"/>
                        </a:spcBef>
                        <a:spcAft>
                          <a:spcPts val="0"/>
                        </a:spcAft>
                      </a:pPr>
                      <a:r>
                        <a:rPr lang="en-US" sz="4200" kern="100" dirty="0">
                          <a:effectLst/>
                          <a:latin typeface="Tahoma" panose="020B0604030504040204" pitchFamily="34" charset="0"/>
                          <a:ea typeface="Tahoma" panose="020B0604030504040204" pitchFamily="34" charset="0"/>
                          <a:cs typeface="Tahoma" panose="020B0604030504040204" pitchFamily="34" charset="0"/>
                        </a:rPr>
                        <a:t>or exposing this error </a:t>
                      </a:r>
                    </a:p>
                    <a:p>
                      <a:pPr marL="0" marR="0" algn="ctr">
                        <a:lnSpc>
                          <a:spcPct val="107000"/>
                        </a:lnSpc>
                        <a:spcBef>
                          <a:spcPts val="0"/>
                        </a:spcBef>
                        <a:spcAft>
                          <a:spcPts val="0"/>
                        </a:spcAft>
                      </a:pPr>
                      <a:r>
                        <a:rPr lang="en-US" sz="4200" kern="100" dirty="0">
                          <a:effectLst/>
                          <a:latin typeface="Tahoma" panose="020B0604030504040204" pitchFamily="34" charset="0"/>
                          <a:ea typeface="Tahoma" panose="020B0604030504040204" pitchFamily="34" charset="0"/>
                          <a:cs typeface="Tahoma" panose="020B0604030504040204" pitchFamily="34" charset="0"/>
                        </a:rPr>
                        <a:t>with God’s word </a:t>
                      </a:r>
                    </a:p>
                    <a:p>
                      <a:pPr marL="0" marR="0" algn="ctr">
                        <a:lnSpc>
                          <a:spcPct val="107000"/>
                        </a:lnSpc>
                        <a:spcBef>
                          <a:spcPts val="0"/>
                        </a:spcBef>
                        <a:spcAft>
                          <a:spcPts val="0"/>
                        </a:spcAft>
                      </a:pPr>
                      <a:r>
                        <a:rPr lang="en-US" sz="4200" kern="100" dirty="0">
                          <a:effectLst/>
                          <a:latin typeface="Tahoma" panose="020B0604030504040204" pitchFamily="34" charset="0"/>
                          <a:ea typeface="Tahoma" panose="020B0604030504040204" pitchFamily="34" charset="0"/>
                          <a:cs typeface="Tahoma" panose="020B0604030504040204" pitchFamily="34" charset="0"/>
                        </a:rPr>
                        <a:t>(Romans 12:2; </a:t>
                      </a:r>
                    </a:p>
                    <a:p>
                      <a:pPr marL="0" marR="0" algn="ctr">
                        <a:lnSpc>
                          <a:spcPct val="107000"/>
                        </a:lnSpc>
                        <a:spcBef>
                          <a:spcPts val="0"/>
                        </a:spcBef>
                        <a:spcAft>
                          <a:spcPts val="0"/>
                        </a:spcAft>
                      </a:pPr>
                      <a:r>
                        <a:rPr lang="en-US" sz="4200" kern="100" dirty="0">
                          <a:effectLst/>
                          <a:latin typeface="Tahoma" panose="020B0604030504040204" pitchFamily="34" charset="0"/>
                          <a:ea typeface="Tahoma" panose="020B0604030504040204" pitchFamily="34" charset="0"/>
                          <a:cs typeface="Tahoma" panose="020B0604030504040204" pitchFamily="34" charset="0"/>
                        </a:rPr>
                        <a:t>2 John 9-11; </a:t>
                      </a:r>
                    </a:p>
                    <a:p>
                      <a:pPr marL="0" marR="0" algn="ctr">
                        <a:lnSpc>
                          <a:spcPct val="107000"/>
                        </a:lnSpc>
                        <a:spcBef>
                          <a:spcPts val="0"/>
                        </a:spcBef>
                        <a:spcAft>
                          <a:spcPts val="0"/>
                        </a:spcAft>
                      </a:pPr>
                      <a:r>
                        <a:rPr lang="en-US" sz="4200" kern="100" dirty="0">
                          <a:effectLst/>
                          <a:latin typeface="Tahoma" panose="020B0604030504040204" pitchFamily="34" charset="0"/>
                          <a:ea typeface="Tahoma" panose="020B0604030504040204" pitchFamily="34" charset="0"/>
                          <a:cs typeface="Tahoma" panose="020B0604030504040204" pitchFamily="34" charset="0"/>
                        </a:rPr>
                        <a:t>2 Timothy 4:2-5)?</a:t>
                      </a:r>
                    </a:p>
                  </a:txBody>
                  <a:tcPr marL="68580" marR="68580" marT="0" marB="0"/>
                </a:tc>
                <a:extLst>
                  <a:ext uri="{0D108BD9-81ED-4DB2-BD59-A6C34878D82A}">
                    <a16:rowId xmlns:a16="http://schemas.microsoft.com/office/drawing/2014/main" val="3062408871"/>
                  </a:ext>
                </a:extLst>
              </a:tr>
            </a:tbl>
          </a:graphicData>
        </a:graphic>
      </p:graphicFrame>
    </p:spTree>
    <p:extLst>
      <p:ext uri="{BB962C8B-B14F-4D97-AF65-F5344CB8AC3E}">
        <p14:creationId xmlns:p14="http://schemas.microsoft.com/office/powerpoint/2010/main" val="195376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4FD5C11-2BF4-BD33-FBEA-5BA1A5A61BA2}"/>
              </a:ext>
            </a:extLst>
          </p:cNvPr>
          <p:cNvGraphicFramePr>
            <a:graphicFrameLocks noGrp="1"/>
          </p:cNvGraphicFramePr>
          <p:nvPr>
            <p:ph idx="1"/>
            <p:extLst>
              <p:ext uri="{D42A27DB-BD31-4B8C-83A1-F6EECF244321}">
                <p14:modId xmlns:p14="http://schemas.microsoft.com/office/powerpoint/2010/main" val="3876495807"/>
              </p:ext>
            </p:extLst>
          </p:nvPr>
        </p:nvGraphicFramePr>
        <p:xfrm>
          <a:off x="0" y="0"/>
          <a:ext cx="12192000" cy="6858000"/>
        </p:xfrm>
        <a:graphic>
          <a:graphicData uri="http://schemas.openxmlformats.org/drawingml/2006/table">
            <a:tbl>
              <a:tblPr firstRow="1" firstCol="1" bandRow="1">
                <a:tableStyleId>{073A0DAA-6AF3-43AB-8588-CEC1D06C72B9}</a:tableStyleId>
              </a:tblPr>
              <a:tblGrid>
                <a:gridCol w="4586068">
                  <a:extLst>
                    <a:ext uri="{9D8B030D-6E8A-4147-A177-3AD203B41FA5}">
                      <a16:colId xmlns:a16="http://schemas.microsoft.com/office/drawing/2014/main" val="781068106"/>
                    </a:ext>
                  </a:extLst>
                </a:gridCol>
                <a:gridCol w="7605932">
                  <a:extLst>
                    <a:ext uri="{9D8B030D-6E8A-4147-A177-3AD203B41FA5}">
                      <a16:colId xmlns:a16="http://schemas.microsoft.com/office/drawing/2014/main" val="96893323"/>
                    </a:ext>
                  </a:extLst>
                </a:gridCol>
              </a:tblGrid>
              <a:tr h="1587956">
                <a:tc>
                  <a:txBody>
                    <a:bodyPr/>
                    <a:lstStyle/>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The </a:t>
                      </a:r>
                    </a:p>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Israelites</a:t>
                      </a:r>
                    </a:p>
                  </a:txBody>
                  <a:tcPr marL="68580" marR="68580" marT="0" marB="0"/>
                </a:tc>
                <a:tc>
                  <a:txBody>
                    <a:bodyPr/>
                    <a:lstStyle/>
                    <a:p>
                      <a:pPr marL="0" marR="0" algn="ctr">
                        <a:lnSpc>
                          <a:spcPct val="107000"/>
                        </a:lnSpc>
                        <a:spcBef>
                          <a:spcPts val="0"/>
                        </a:spcBef>
                        <a:spcAft>
                          <a:spcPts val="0"/>
                        </a:spcAft>
                      </a:pPr>
                      <a:endPar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402892145"/>
                  </a:ext>
                </a:extLst>
              </a:tr>
              <a:tr h="5270044">
                <a:tc>
                  <a:txBody>
                    <a:bodyPr/>
                    <a:lstStyle/>
                    <a:p>
                      <a:pPr marL="0" marR="0" algn="ctr">
                        <a:lnSpc>
                          <a:spcPct val="107000"/>
                        </a:lnSpc>
                        <a:spcBef>
                          <a:spcPts val="0"/>
                        </a:spcBef>
                        <a:spcAft>
                          <a:spcPts val="0"/>
                        </a:spcAft>
                      </a:pPr>
                      <a:endParaRPr lang="en-US" sz="4400" b="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4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062408871"/>
                  </a:ext>
                </a:extLst>
              </a:tr>
            </a:tbl>
          </a:graphicData>
        </a:graphic>
      </p:graphicFrame>
    </p:spTree>
    <p:extLst>
      <p:ext uri="{BB962C8B-B14F-4D97-AF65-F5344CB8AC3E}">
        <p14:creationId xmlns:p14="http://schemas.microsoft.com/office/powerpoint/2010/main" val="4178174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4FD5C11-2BF4-BD33-FBEA-5BA1A5A61BA2}"/>
              </a:ext>
            </a:extLst>
          </p:cNvPr>
          <p:cNvGraphicFramePr>
            <a:graphicFrameLocks noGrp="1"/>
          </p:cNvGraphicFramePr>
          <p:nvPr>
            <p:ph idx="1"/>
            <p:extLst>
              <p:ext uri="{D42A27DB-BD31-4B8C-83A1-F6EECF244321}">
                <p14:modId xmlns:p14="http://schemas.microsoft.com/office/powerpoint/2010/main" val="3570420416"/>
              </p:ext>
            </p:extLst>
          </p:nvPr>
        </p:nvGraphicFramePr>
        <p:xfrm>
          <a:off x="0" y="0"/>
          <a:ext cx="12192000" cy="6858000"/>
        </p:xfrm>
        <a:graphic>
          <a:graphicData uri="http://schemas.openxmlformats.org/drawingml/2006/table">
            <a:tbl>
              <a:tblPr firstRow="1" firstCol="1" bandRow="1">
                <a:tableStyleId>{073A0DAA-6AF3-43AB-8588-CEC1D06C72B9}</a:tableStyleId>
              </a:tblPr>
              <a:tblGrid>
                <a:gridCol w="4586068">
                  <a:extLst>
                    <a:ext uri="{9D8B030D-6E8A-4147-A177-3AD203B41FA5}">
                      <a16:colId xmlns:a16="http://schemas.microsoft.com/office/drawing/2014/main" val="781068106"/>
                    </a:ext>
                  </a:extLst>
                </a:gridCol>
                <a:gridCol w="7605932">
                  <a:extLst>
                    <a:ext uri="{9D8B030D-6E8A-4147-A177-3AD203B41FA5}">
                      <a16:colId xmlns:a16="http://schemas.microsoft.com/office/drawing/2014/main" val="96893323"/>
                    </a:ext>
                  </a:extLst>
                </a:gridCol>
              </a:tblGrid>
              <a:tr h="1587956">
                <a:tc>
                  <a:txBody>
                    <a:bodyPr/>
                    <a:lstStyle/>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The </a:t>
                      </a:r>
                    </a:p>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Israelites</a:t>
                      </a:r>
                    </a:p>
                  </a:txBody>
                  <a:tcPr marL="68580" marR="68580" marT="0" marB="0"/>
                </a:tc>
                <a:tc>
                  <a:txBody>
                    <a:bodyPr/>
                    <a:lstStyle/>
                    <a:p>
                      <a:pPr marL="0" marR="0" algn="ctr">
                        <a:lnSpc>
                          <a:spcPct val="107000"/>
                        </a:lnSpc>
                        <a:spcBef>
                          <a:spcPts val="0"/>
                        </a:spcBef>
                        <a:spcAft>
                          <a:spcPts val="0"/>
                        </a:spcAft>
                      </a:pPr>
                      <a:endPar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402892145"/>
                  </a:ext>
                </a:extLst>
              </a:tr>
              <a:tr h="5270044">
                <a:tc>
                  <a:txBody>
                    <a:bodyPr/>
                    <a:lstStyle/>
                    <a:p>
                      <a:pPr marL="0" marR="0" algn="ctr">
                        <a:lnSpc>
                          <a:spcPct val="107000"/>
                        </a:lnSpc>
                        <a:spcBef>
                          <a:spcPts val="0"/>
                        </a:spcBef>
                        <a:spcAft>
                          <a:spcPts val="0"/>
                        </a:spcAft>
                      </a:pPr>
                      <a:r>
                        <a:rPr lang="en-US" sz="4400" b="0" kern="100" dirty="0">
                          <a:effectLst/>
                          <a:latin typeface="Tahoma" panose="020B0604030504040204" pitchFamily="34" charset="0"/>
                          <a:ea typeface="Tahoma" panose="020B0604030504040204" pitchFamily="34" charset="0"/>
                          <a:cs typeface="Tahoma" panose="020B0604030504040204" pitchFamily="34" charset="0"/>
                        </a:rPr>
                        <a:t>They claimed to worship God in this celebration but He said it </a:t>
                      </a:r>
                    </a:p>
                    <a:p>
                      <a:pPr marL="0" marR="0" algn="ctr">
                        <a:lnSpc>
                          <a:spcPct val="107000"/>
                        </a:lnSpc>
                        <a:spcBef>
                          <a:spcPts val="0"/>
                        </a:spcBef>
                        <a:spcAft>
                          <a:spcPts val="0"/>
                        </a:spcAft>
                      </a:pPr>
                      <a:r>
                        <a:rPr lang="en-US" sz="4400" b="0" kern="100" dirty="0">
                          <a:effectLst/>
                          <a:latin typeface="Tahoma" panose="020B0604030504040204" pitchFamily="34" charset="0"/>
                          <a:ea typeface="Tahoma" panose="020B0604030504040204" pitchFamily="34" charset="0"/>
                          <a:cs typeface="Tahoma" panose="020B0604030504040204" pitchFamily="34" charset="0"/>
                        </a:rPr>
                        <a:t>was corrupt </a:t>
                      </a:r>
                    </a:p>
                  </a:txBody>
                  <a:tcPr marL="68580" marR="68580" marT="0" marB="0"/>
                </a:tc>
                <a:tc>
                  <a:txBody>
                    <a:bodyPr/>
                    <a:lstStyle/>
                    <a:p>
                      <a:pPr marL="0" marR="0" algn="ctr">
                        <a:lnSpc>
                          <a:spcPct val="107000"/>
                        </a:lnSpc>
                        <a:spcBef>
                          <a:spcPts val="0"/>
                        </a:spcBef>
                        <a:spcAft>
                          <a:spcPts val="0"/>
                        </a:spcAft>
                      </a:pPr>
                      <a:endParaRPr lang="en-US" sz="4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062408871"/>
                  </a:ext>
                </a:extLst>
              </a:tr>
            </a:tbl>
          </a:graphicData>
        </a:graphic>
      </p:graphicFrame>
    </p:spTree>
    <p:extLst>
      <p:ext uri="{BB962C8B-B14F-4D97-AF65-F5344CB8AC3E}">
        <p14:creationId xmlns:p14="http://schemas.microsoft.com/office/powerpoint/2010/main" val="2911399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E832F-6159-CDED-912F-47ECEFD598FF}"/>
              </a:ext>
            </a:extLst>
          </p:cNvPr>
          <p:cNvSpPr>
            <a:spLocks noGrp="1"/>
          </p:cNvSpPr>
          <p:nvPr>
            <p:ph type="title"/>
          </p:nvPr>
        </p:nvSpPr>
        <p:spPr>
          <a:xfrm>
            <a:off x="0" y="1"/>
            <a:ext cx="12192000" cy="940157"/>
          </a:xfrm>
        </p:spPr>
        <p:txBody>
          <a:bodyPr>
            <a:noAutofit/>
          </a:bodyPr>
          <a:lstStyle/>
          <a:p>
            <a:pPr algn="ctr"/>
            <a:r>
              <a:rPr lang="en-US" sz="5000" dirty="0">
                <a:solidFill>
                  <a:srgbClr val="FFFF00"/>
                </a:solidFill>
                <a:latin typeface="Tahoma" panose="020B0604030504040204" pitchFamily="34" charset="0"/>
                <a:ea typeface="Tahoma" panose="020B0604030504040204" pitchFamily="34" charset="0"/>
                <a:cs typeface="Tahoma" panose="020B0604030504040204" pitchFamily="34" charset="0"/>
              </a:rPr>
              <a:t>Israel Promised to Obey God’s Commands</a:t>
            </a:r>
          </a:p>
        </p:txBody>
      </p:sp>
      <p:sp>
        <p:nvSpPr>
          <p:cNvPr id="3" name="Content Placeholder 2">
            <a:extLst>
              <a:ext uri="{FF2B5EF4-FFF2-40B4-BE49-F238E27FC236}">
                <a16:creationId xmlns:a16="http://schemas.microsoft.com/office/drawing/2014/main" id="{93910EBB-9830-3929-228D-A6A6F70F964F}"/>
              </a:ext>
            </a:extLst>
          </p:cNvPr>
          <p:cNvSpPr>
            <a:spLocks noGrp="1"/>
          </p:cNvSpPr>
          <p:nvPr>
            <p:ph idx="1"/>
          </p:nvPr>
        </p:nvSpPr>
        <p:spPr>
          <a:xfrm>
            <a:off x="0" y="1056068"/>
            <a:ext cx="12192000" cy="5801931"/>
          </a:xfrm>
        </p:spPr>
        <p:txBody>
          <a:bodyPr>
            <a:normAutofit/>
          </a:bodyPr>
          <a:lstStyle/>
          <a:p>
            <a:pPr marL="0" indent="0" algn="ctr">
              <a:buNone/>
            </a:pPr>
            <a:r>
              <a:rPr lang="en-US" sz="4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Moses called the elders of the people, &amp; set</a:t>
            </a:r>
          </a:p>
          <a:p>
            <a:pPr marL="0" indent="0" algn="ctr">
              <a:buNone/>
            </a:pPr>
            <a:r>
              <a:rPr lang="en-US" sz="4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before them all these words which the </a:t>
            </a:r>
            <a:r>
              <a:rPr lang="en-US" sz="4400" b="0" i="0" cap="small" dirty="0">
                <a:solidFill>
                  <a:schemeClr val="bg1"/>
                </a:solidFill>
                <a:effectLst/>
                <a:latin typeface="Tahoma" panose="020B0604030504040204" pitchFamily="34" charset="0"/>
                <a:ea typeface="Tahoma" panose="020B0604030504040204" pitchFamily="34" charset="0"/>
                <a:cs typeface="Tahoma" panose="020B0604030504040204" pitchFamily="34" charset="0"/>
              </a:rPr>
              <a:t>Lord</a:t>
            </a:r>
            <a:r>
              <a:rPr lang="en-US" sz="4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had </a:t>
            </a:r>
          </a:p>
          <a:p>
            <a:pPr marL="0" indent="0" algn="ctr">
              <a:buNone/>
            </a:pPr>
            <a:r>
              <a:rPr lang="en-US" sz="4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commanded him. </a:t>
            </a:r>
            <a:r>
              <a:rPr lang="en-US" sz="4400" b="1" i="0" baseline="300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All the people said, </a:t>
            </a:r>
            <a:r>
              <a:rPr lang="en-US" sz="4400" b="0" i="1" dirty="0">
                <a:solidFill>
                  <a:schemeClr val="bg1"/>
                </a:solidFill>
                <a:effectLst/>
                <a:latin typeface="Tahoma" panose="020B0604030504040204" pitchFamily="34" charset="0"/>
                <a:ea typeface="Tahoma" panose="020B0604030504040204" pitchFamily="34" charset="0"/>
                <a:cs typeface="Tahoma" panose="020B0604030504040204" pitchFamily="34" charset="0"/>
              </a:rPr>
              <a:t>“All that </a:t>
            </a:r>
          </a:p>
          <a:p>
            <a:pPr marL="0" indent="0" algn="ctr">
              <a:buNone/>
            </a:pPr>
            <a:r>
              <a:rPr lang="en-US" sz="4400" b="0" i="1" dirty="0">
                <a:solidFill>
                  <a:schemeClr val="bg1"/>
                </a:solidFill>
                <a:effectLst/>
                <a:latin typeface="Tahoma" panose="020B0604030504040204" pitchFamily="34" charset="0"/>
                <a:ea typeface="Tahoma" panose="020B0604030504040204" pitchFamily="34" charset="0"/>
                <a:cs typeface="Tahoma" panose="020B0604030504040204" pitchFamily="34" charset="0"/>
              </a:rPr>
              <a:t>the </a:t>
            </a:r>
            <a:r>
              <a:rPr lang="en-US" sz="4400" b="0" i="1" cap="small" dirty="0">
                <a:solidFill>
                  <a:schemeClr val="bg1"/>
                </a:solidFill>
                <a:effectLst/>
                <a:latin typeface="Tahoma" panose="020B0604030504040204" pitchFamily="34" charset="0"/>
                <a:ea typeface="Tahoma" panose="020B0604030504040204" pitchFamily="34" charset="0"/>
                <a:cs typeface="Tahoma" panose="020B0604030504040204" pitchFamily="34" charset="0"/>
              </a:rPr>
              <a:t>Lord</a:t>
            </a:r>
            <a:r>
              <a:rPr lang="en-US" sz="4400" b="0" i="1" dirty="0">
                <a:solidFill>
                  <a:schemeClr val="bg1"/>
                </a:solidFill>
                <a:effectLst/>
                <a:latin typeface="Tahoma" panose="020B0604030504040204" pitchFamily="34" charset="0"/>
                <a:ea typeface="Tahoma" panose="020B0604030504040204" pitchFamily="34" charset="0"/>
                <a:cs typeface="Tahoma" panose="020B0604030504040204" pitchFamily="34" charset="0"/>
              </a:rPr>
              <a:t> has spoken we will do!”</a:t>
            </a:r>
            <a:r>
              <a:rPr lang="en-US" sz="4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(Ex. 19:7-8).</a:t>
            </a:r>
          </a:p>
          <a:p>
            <a:pPr marL="0" indent="0" algn="ctr">
              <a:buNone/>
            </a:pP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4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After the 10 commandments are given all the</a:t>
            </a:r>
          </a:p>
          <a:p>
            <a:pPr marL="0" indent="0" algn="ctr">
              <a:buNone/>
            </a:pPr>
            <a:r>
              <a:rPr lang="en-US" sz="4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people said, </a:t>
            </a:r>
            <a:r>
              <a:rPr lang="en-US" sz="4400" b="0" i="1" dirty="0">
                <a:solidFill>
                  <a:schemeClr val="bg1"/>
                </a:solidFill>
                <a:effectLst/>
                <a:latin typeface="Tahoma" panose="020B0604030504040204" pitchFamily="34" charset="0"/>
                <a:ea typeface="Tahoma" panose="020B0604030504040204" pitchFamily="34" charset="0"/>
                <a:cs typeface="Tahoma" panose="020B0604030504040204" pitchFamily="34" charset="0"/>
              </a:rPr>
              <a:t>“All the words which the </a:t>
            </a:r>
            <a:r>
              <a:rPr lang="en-US" sz="4400" b="0" i="1" cap="small" dirty="0">
                <a:solidFill>
                  <a:schemeClr val="bg1"/>
                </a:solidFill>
                <a:effectLst/>
                <a:latin typeface="Tahoma" panose="020B0604030504040204" pitchFamily="34" charset="0"/>
                <a:ea typeface="Tahoma" panose="020B0604030504040204" pitchFamily="34" charset="0"/>
                <a:cs typeface="Tahoma" panose="020B0604030504040204" pitchFamily="34" charset="0"/>
              </a:rPr>
              <a:t>Lord</a:t>
            </a:r>
            <a:r>
              <a:rPr lang="en-US" sz="4400" b="0" i="1" dirty="0">
                <a:solidFill>
                  <a:schemeClr val="bg1"/>
                </a:solidFill>
                <a:effectLst/>
                <a:latin typeface="Tahoma" panose="020B0604030504040204" pitchFamily="34" charset="0"/>
                <a:ea typeface="Tahoma" panose="020B0604030504040204" pitchFamily="34" charset="0"/>
                <a:cs typeface="Tahoma" panose="020B0604030504040204" pitchFamily="34" charset="0"/>
              </a:rPr>
              <a:t> has </a:t>
            </a:r>
          </a:p>
          <a:p>
            <a:pPr marL="0" indent="0" algn="ctr">
              <a:buNone/>
            </a:pPr>
            <a:r>
              <a:rPr lang="en-US" sz="4400" b="0" i="1" dirty="0">
                <a:solidFill>
                  <a:schemeClr val="bg1"/>
                </a:solidFill>
                <a:effectLst/>
                <a:latin typeface="Tahoma" panose="020B0604030504040204" pitchFamily="34" charset="0"/>
                <a:ea typeface="Tahoma" panose="020B0604030504040204" pitchFamily="34" charset="0"/>
                <a:cs typeface="Tahoma" panose="020B0604030504040204" pitchFamily="34" charset="0"/>
              </a:rPr>
              <a:t>spoken we will do!” </a:t>
            </a:r>
            <a:r>
              <a:rPr lang="en-US" sz="4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(Ex. 24:3).</a:t>
            </a:r>
          </a:p>
          <a:p>
            <a:pPr marL="0" indent="0" algn="ctr">
              <a:buNone/>
            </a:pPr>
            <a:endParaRPr lang="en-US" sz="4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4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784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4FD5C11-2BF4-BD33-FBEA-5BA1A5A61BA2}"/>
              </a:ext>
            </a:extLst>
          </p:cNvPr>
          <p:cNvGraphicFramePr>
            <a:graphicFrameLocks noGrp="1"/>
          </p:cNvGraphicFramePr>
          <p:nvPr>
            <p:ph idx="1"/>
            <p:extLst>
              <p:ext uri="{D42A27DB-BD31-4B8C-83A1-F6EECF244321}">
                <p14:modId xmlns:p14="http://schemas.microsoft.com/office/powerpoint/2010/main" val="631653611"/>
              </p:ext>
            </p:extLst>
          </p:nvPr>
        </p:nvGraphicFramePr>
        <p:xfrm>
          <a:off x="0" y="0"/>
          <a:ext cx="12192000" cy="6858000"/>
        </p:xfrm>
        <a:graphic>
          <a:graphicData uri="http://schemas.openxmlformats.org/drawingml/2006/table">
            <a:tbl>
              <a:tblPr firstRow="1" firstCol="1" bandRow="1">
                <a:tableStyleId>{073A0DAA-6AF3-43AB-8588-CEC1D06C72B9}</a:tableStyleId>
              </a:tblPr>
              <a:tblGrid>
                <a:gridCol w="4586068">
                  <a:extLst>
                    <a:ext uri="{9D8B030D-6E8A-4147-A177-3AD203B41FA5}">
                      <a16:colId xmlns:a16="http://schemas.microsoft.com/office/drawing/2014/main" val="781068106"/>
                    </a:ext>
                  </a:extLst>
                </a:gridCol>
                <a:gridCol w="7605932">
                  <a:extLst>
                    <a:ext uri="{9D8B030D-6E8A-4147-A177-3AD203B41FA5}">
                      <a16:colId xmlns:a16="http://schemas.microsoft.com/office/drawing/2014/main" val="96893323"/>
                    </a:ext>
                  </a:extLst>
                </a:gridCol>
              </a:tblGrid>
              <a:tr h="1587956">
                <a:tc>
                  <a:txBody>
                    <a:bodyPr/>
                    <a:lstStyle/>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The </a:t>
                      </a:r>
                    </a:p>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Israelites</a:t>
                      </a:r>
                    </a:p>
                  </a:txBody>
                  <a:tcPr marL="68580" marR="68580" marT="0" marB="0"/>
                </a:tc>
                <a:tc>
                  <a:txBody>
                    <a:bodyPr/>
                    <a:lstStyle/>
                    <a:p>
                      <a:pPr marL="0" marR="0" algn="ctr">
                        <a:lnSpc>
                          <a:spcPct val="107000"/>
                        </a:lnSpc>
                        <a:spcBef>
                          <a:spcPts val="0"/>
                        </a:spcBef>
                        <a:spcAft>
                          <a:spcPts val="0"/>
                        </a:spcAft>
                      </a:pPr>
                      <a:r>
                        <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rPr>
                        <a:t>Examine Yourselves </a:t>
                      </a:r>
                    </a:p>
                    <a:p>
                      <a:pPr marL="0" marR="0" algn="ctr">
                        <a:lnSpc>
                          <a:spcPct val="107000"/>
                        </a:lnSpc>
                        <a:spcBef>
                          <a:spcPts val="0"/>
                        </a:spcBef>
                        <a:spcAft>
                          <a:spcPts val="0"/>
                        </a:spcAft>
                      </a:pPr>
                      <a:r>
                        <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rPr>
                        <a:t>by the Scriptures</a:t>
                      </a:r>
                    </a:p>
                  </a:txBody>
                  <a:tcPr marL="68580" marR="68580" marT="0" marB="0"/>
                </a:tc>
                <a:extLst>
                  <a:ext uri="{0D108BD9-81ED-4DB2-BD59-A6C34878D82A}">
                    <a16:rowId xmlns:a16="http://schemas.microsoft.com/office/drawing/2014/main" val="2402892145"/>
                  </a:ext>
                </a:extLst>
              </a:tr>
              <a:tr h="5270044">
                <a:tc>
                  <a:txBody>
                    <a:bodyPr/>
                    <a:lstStyle/>
                    <a:p>
                      <a:pPr marL="0" marR="0" algn="ctr">
                        <a:lnSpc>
                          <a:spcPct val="107000"/>
                        </a:lnSpc>
                        <a:spcBef>
                          <a:spcPts val="0"/>
                        </a:spcBef>
                        <a:spcAft>
                          <a:spcPts val="0"/>
                        </a:spcAft>
                      </a:pPr>
                      <a:r>
                        <a:rPr lang="en-US" sz="4400" b="0" kern="100" dirty="0">
                          <a:effectLst/>
                          <a:latin typeface="Tahoma" panose="020B0604030504040204" pitchFamily="34" charset="0"/>
                          <a:ea typeface="Tahoma" panose="020B0604030504040204" pitchFamily="34" charset="0"/>
                          <a:cs typeface="Tahoma" panose="020B0604030504040204" pitchFamily="34" charset="0"/>
                        </a:rPr>
                        <a:t>They claimed to worship God in this celebration but He said it </a:t>
                      </a:r>
                    </a:p>
                    <a:p>
                      <a:pPr marL="0" marR="0" algn="ctr">
                        <a:lnSpc>
                          <a:spcPct val="107000"/>
                        </a:lnSpc>
                        <a:spcBef>
                          <a:spcPts val="0"/>
                        </a:spcBef>
                        <a:spcAft>
                          <a:spcPts val="0"/>
                        </a:spcAft>
                      </a:pPr>
                      <a:r>
                        <a:rPr lang="en-US" sz="4400" b="0" kern="100" dirty="0">
                          <a:effectLst/>
                          <a:latin typeface="Tahoma" panose="020B0604030504040204" pitchFamily="34" charset="0"/>
                          <a:ea typeface="Tahoma" panose="020B0604030504040204" pitchFamily="34" charset="0"/>
                          <a:cs typeface="Tahoma" panose="020B0604030504040204" pitchFamily="34" charset="0"/>
                        </a:rPr>
                        <a:t>was corrupt </a:t>
                      </a:r>
                    </a:p>
                  </a:txBody>
                  <a:tcPr marL="68580" marR="68580" marT="0" marB="0"/>
                </a:tc>
                <a:tc>
                  <a:txBody>
                    <a:bodyPr/>
                    <a:lstStyle/>
                    <a:p>
                      <a:pPr marL="0" marR="0" algn="ctr">
                        <a:lnSpc>
                          <a:spcPct val="107000"/>
                        </a:lnSpc>
                        <a:spcBef>
                          <a:spcPts val="0"/>
                        </a:spcBef>
                        <a:spcAft>
                          <a:spcPts val="0"/>
                        </a:spcAft>
                      </a:pPr>
                      <a:r>
                        <a:rPr lang="en-US" sz="4400" kern="1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val="3062408871"/>
                  </a:ext>
                </a:extLst>
              </a:tr>
            </a:tbl>
          </a:graphicData>
        </a:graphic>
      </p:graphicFrame>
    </p:spTree>
    <p:extLst>
      <p:ext uri="{BB962C8B-B14F-4D97-AF65-F5344CB8AC3E}">
        <p14:creationId xmlns:p14="http://schemas.microsoft.com/office/powerpoint/2010/main" val="712324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4FD5C11-2BF4-BD33-FBEA-5BA1A5A61BA2}"/>
              </a:ext>
            </a:extLst>
          </p:cNvPr>
          <p:cNvGraphicFramePr>
            <a:graphicFrameLocks noGrp="1"/>
          </p:cNvGraphicFramePr>
          <p:nvPr>
            <p:ph idx="1"/>
          </p:nvPr>
        </p:nvGraphicFramePr>
        <p:xfrm>
          <a:off x="0" y="0"/>
          <a:ext cx="12192000" cy="6858000"/>
        </p:xfrm>
        <a:graphic>
          <a:graphicData uri="http://schemas.openxmlformats.org/drawingml/2006/table">
            <a:tbl>
              <a:tblPr firstRow="1" firstCol="1" bandRow="1">
                <a:tableStyleId>{073A0DAA-6AF3-43AB-8588-CEC1D06C72B9}</a:tableStyleId>
              </a:tblPr>
              <a:tblGrid>
                <a:gridCol w="4586068">
                  <a:extLst>
                    <a:ext uri="{9D8B030D-6E8A-4147-A177-3AD203B41FA5}">
                      <a16:colId xmlns:a16="http://schemas.microsoft.com/office/drawing/2014/main" val="781068106"/>
                    </a:ext>
                  </a:extLst>
                </a:gridCol>
                <a:gridCol w="7605932">
                  <a:extLst>
                    <a:ext uri="{9D8B030D-6E8A-4147-A177-3AD203B41FA5}">
                      <a16:colId xmlns:a16="http://schemas.microsoft.com/office/drawing/2014/main" val="96893323"/>
                    </a:ext>
                  </a:extLst>
                </a:gridCol>
              </a:tblGrid>
              <a:tr h="1587956">
                <a:tc>
                  <a:txBody>
                    <a:bodyPr/>
                    <a:lstStyle/>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The </a:t>
                      </a:r>
                    </a:p>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Israelites</a:t>
                      </a:r>
                    </a:p>
                  </a:txBody>
                  <a:tcPr marL="68580" marR="68580" marT="0" marB="0"/>
                </a:tc>
                <a:tc>
                  <a:txBody>
                    <a:bodyPr/>
                    <a:lstStyle/>
                    <a:p>
                      <a:pPr marL="0" marR="0" algn="ctr">
                        <a:lnSpc>
                          <a:spcPct val="107000"/>
                        </a:lnSpc>
                        <a:spcBef>
                          <a:spcPts val="0"/>
                        </a:spcBef>
                        <a:spcAft>
                          <a:spcPts val="0"/>
                        </a:spcAft>
                      </a:pPr>
                      <a:r>
                        <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rPr>
                        <a:t>Examine Yourselves </a:t>
                      </a:r>
                    </a:p>
                    <a:p>
                      <a:pPr marL="0" marR="0" algn="ctr">
                        <a:lnSpc>
                          <a:spcPct val="107000"/>
                        </a:lnSpc>
                        <a:spcBef>
                          <a:spcPts val="0"/>
                        </a:spcBef>
                        <a:spcAft>
                          <a:spcPts val="0"/>
                        </a:spcAft>
                      </a:pPr>
                      <a:r>
                        <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rPr>
                        <a:t>by the Scriptures</a:t>
                      </a:r>
                    </a:p>
                  </a:txBody>
                  <a:tcPr marL="68580" marR="68580" marT="0" marB="0"/>
                </a:tc>
                <a:extLst>
                  <a:ext uri="{0D108BD9-81ED-4DB2-BD59-A6C34878D82A}">
                    <a16:rowId xmlns:a16="http://schemas.microsoft.com/office/drawing/2014/main" val="2402892145"/>
                  </a:ext>
                </a:extLst>
              </a:tr>
              <a:tr h="5270044">
                <a:tc>
                  <a:txBody>
                    <a:bodyPr/>
                    <a:lstStyle/>
                    <a:p>
                      <a:pPr marL="0" marR="0" algn="ctr">
                        <a:lnSpc>
                          <a:spcPct val="107000"/>
                        </a:lnSpc>
                        <a:spcBef>
                          <a:spcPts val="0"/>
                        </a:spcBef>
                        <a:spcAft>
                          <a:spcPts val="0"/>
                        </a:spcAft>
                      </a:pPr>
                      <a:r>
                        <a:rPr lang="en-US" sz="4400" b="0" kern="100" dirty="0">
                          <a:effectLst/>
                          <a:latin typeface="Tahoma" panose="020B0604030504040204" pitchFamily="34" charset="0"/>
                          <a:ea typeface="Tahoma" panose="020B0604030504040204" pitchFamily="34" charset="0"/>
                          <a:cs typeface="Tahoma" panose="020B0604030504040204" pitchFamily="34" charset="0"/>
                        </a:rPr>
                        <a:t>They claimed to worship God in this celebration but He said it </a:t>
                      </a:r>
                    </a:p>
                    <a:p>
                      <a:pPr marL="0" marR="0" algn="ctr">
                        <a:lnSpc>
                          <a:spcPct val="107000"/>
                        </a:lnSpc>
                        <a:spcBef>
                          <a:spcPts val="0"/>
                        </a:spcBef>
                        <a:spcAft>
                          <a:spcPts val="0"/>
                        </a:spcAft>
                      </a:pPr>
                      <a:r>
                        <a:rPr lang="en-US" sz="4400" b="0" kern="100" dirty="0">
                          <a:effectLst/>
                          <a:latin typeface="Tahoma" panose="020B0604030504040204" pitchFamily="34" charset="0"/>
                          <a:ea typeface="Tahoma" panose="020B0604030504040204" pitchFamily="34" charset="0"/>
                          <a:cs typeface="Tahoma" panose="020B0604030504040204" pitchFamily="34" charset="0"/>
                        </a:rPr>
                        <a:t>was corrupt </a:t>
                      </a:r>
                    </a:p>
                  </a:txBody>
                  <a:tcPr marL="68580" marR="68580" marT="0" marB="0"/>
                </a:tc>
                <a:tc>
                  <a:txBody>
                    <a:bodyPr/>
                    <a:lstStyle/>
                    <a:p>
                      <a:pPr marL="0" marR="0" algn="ctr">
                        <a:lnSpc>
                          <a:spcPct val="107000"/>
                        </a:lnSpc>
                        <a:spcBef>
                          <a:spcPts val="0"/>
                        </a:spcBef>
                        <a:spcAft>
                          <a:spcPts val="0"/>
                        </a:spcAft>
                      </a:pPr>
                      <a:r>
                        <a:rPr lang="en-US" sz="4400" kern="100" dirty="0">
                          <a:effectLst/>
                          <a:latin typeface="Tahoma" panose="020B0604030504040204" pitchFamily="34" charset="0"/>
                          <a:ea typeface="Tahoma" panose="020B0604030504040204" pitchFamily="34" charset="0"/>
                          <a:cs typeface="Tahoma" panose="020B0604030504040204" pitchFamily="34" charset="0"/>
                        </a:rPr>
                        <a:t>Are you training your children to obey God &amp; warning them about Easter or letting them go to a denomination with their friends for services </a:t>
                      </a:r>
                    </a:p>
                    <a:p>
                      <a:pPr marL="0" marR="0" algn="ctr">
                        <a:lnSpc>
                          <a:spcPct val="107000"/>
                        </a:lnSpc>
                        <a:spcBef>
                          <a:spcPts val="0"/>
                        </a:spcBef>
                        <a:spcAft>
                          <a:spcPts val="0"/>
                        </a:spcAft>
                      </a:pPr>
                      <a:r>
                        <a:rPr lang="en-US" sz="4400" kern="100" dirty="0">
                          <a:effectLst/>
                          <a:latin typeface="Tahoma" panose="020B0604030504040204" pitchFamily="34" charset="0"/>
                          <a:ea typeface="Tahoma" panose="020B0604030504040204" pitchFamily="34" charset="0"/>
                          <a:cs typeface="Tahoma" panose="020B0604030504040204" pitchFamily="34" charset="0"/>
                        </a:rPr>
                        <a:t>(Ex. 12:25-27; Deut. 6:4-9; </a:t>
                      </a:r>
                    </a:p>
                    <a:p>
                      <a:pPr marL="0" marR="0" algn="ctr">
                        <a:lnSpc>
                          <a:spcPct val="107000"/>
                        </a:lnSpc>
                        <a:spcBef>
                          <a:spcPts val="0"/>
                        </a:spcBef>
                        <a:spcAft>
                          <a:spcPts val="0"/>
                        </a:spcAft>
                      </a:pPr>
                      <a:r>
                        <a:rPr lang="en-US" sz="4400" kern="100" dirty="0">
                          <a:effectLst/>
                          <a:latin typeface="Tahoma" panose="020B0604030504040204" pitchFamily="34" charset="0"/>
                          <a:ea typeface="Tahoma" panose="020B0604030504040204" pitchFamily="34" charset="0"/>
                          <a:cs typeface="Tahoma" panose="020B0604030504040204" pitchFamily="34" charset="0"/>
                        </a:rPr>
                        <a:t>Col. 1:28; 3:17; Eph. 6:1-4)? </a:t>
                      </a:r>
                    </a:p>
                  </a:txBody>
                  <a:tcPr marL="68580" marR="68580" marT="0" marB="0"/>
                </a:tc>
                <a:extLst>
                  <a:ext uri="{0D108BD9-81ED-4DB2-BD59-A6C34878D82A}">
                    <a16:rowId xmlns:a16="http://schemas.microsoft.com/office/drawing/2014/main" val="3062408871"/>
                  </a:ext>
                </a:extLst>
              </a:tr>
            </a:tbl>
          </a:graphicData>
        </a:graphic>
      </p:graphicFrame>
    </p:spTree>
    <p:extLst>
      <p:ext uri="{BB962C8B-B14F-4D97-AF65-F5344CB8AC3E}">
        <p14:creationId xmlns:p14="http://schemas.microsoft.com/office/powerpoint/2010/main" val="3930080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4FD5C11-2BF4-BD33-FBEA-5BA1A5A61BA2}"/>
              </a:ext>
            </a:extLst>
          </p:cNvPr>
          <p:cNvGraphicFramePr>
            <a:graphicFrameLocks noGrp="1"/>
          </p:cNvGraphicFramePr>
          <p:nvPr>
            <p:ph idx="1"/>
            <p:extLst>
              <p:ext uri="{D42A27DB-BD31-4B8C-83A1-F6EECF244321}">
                <p14:modId xmlns:p14="http://schemas.microsoft.com/office/powerpoint/2010/main" val="1372020281"/>
              </p:ext>
            </p:extLst>
          </p:nvPr>
        </p:nvGraphicFramePr>
        <p:xfrm>
          <a:off x="0" y="0"/>
          <a:ext cx="12192000" cy="6858000"/>
        </p:xfrm>
        <a:graphic>
          <a:graphicData uri="http://schemas.openxmlformats.org/drawingml/2006/table">
            <a:tbl>
              <a:tblPr firstRow="1" firstCol="1" bandRow="1">
                <a:tableStyleId>{073A0DAA-6AF3-43AB-8588-CEC1D06C72B9}</a:tableStyleId>
              </a:tblPr>
              <a:tblGrid>
                <a:gridCol w="4586068">
                  <a:extLst>
                    <a:ext uri="{9D8B030D-6E8A-4147-A177-3AD203B41FA5}">
                      <a16:colId xmlns:a16="http://schemas.microsoft.com/office/drawing/2014/main" val="781068106"/>
                    </a:ext>
                  </a:extLst>
                </a:gridCol>
                <a:gridCol w="7605932">
                  <a:extLst>
                    <a:ext uri="{9D8B030D-6E8A-4147-A177-3AD203B41FA5}">
                      <a16:colId xmlns:a16="http://schemas.microsoft.com/office/drawing/2014/main" val="96893323"/>
                    </a:ext>
                  </a:extLst>
                </a:gridCol>
              </a:tblGrid>
              <a:tr h="1587956">
                <a:tc>
                  <a:txBody>
                    <a:bodyPr/>
                    <a:lstStyle/>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The </a:t>
                      </a:r>
                    </a:p>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Israelites</a:t>
                      </a:r>
                    </a:p>
                  </a:txBody>
                  <a:tcPr marL="68580" marR="68580" marT="0" marB="0"/>
                </a:tc>
                <a:tc>
                  <a:txBody>
                    <a:bodyPr/>
                    <a:lstStyle/>
                    <a:p>
                      <a:pPr marL="0" marR="0" algn="ctr">
                        <a:lnSpc>
                          <a:spcPct val="107000"/>
                        </a:lnSpc>
                        <a:spcBef>
                          <a:spcPts val="0"/>
                        </a:spcBef>
                        <a:spcAft>
                          <a:spcPts val="0"/>
                        </a:spcAft>
                      </a:pPr>
                      <a:endPar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402892145"/>
                  </a:ext>
                </a:extLst>
              </a:tr>
              <a:tr h="5270044">
                <a:tc>
                  <a:txBody>
                    <a:bodyPr/>
                    <a:lstStyle/>
                    <a:p>
                      <a:pPr marL="0" marR="0" algn="ctr">
                        <a:lnSpc>
                          <a:spcPct val="107000"/>
                        </a:lnSpc>
                        <a:spcBef>
                          <a:spcPts val="0"/>
                        </a:spcBef>
                        <a:spcAft>
                          <a:spcPts val="0"/>
                        </a:spcAft>
                      </a:pPr>
                      <a:endParaRPr lang="en-US" sz="4400" b="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4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062408871"/>
                  </a:ext>
                </a:extLst>
              </a:tr>
            </a:tbl>
          </a:graphicData>
        </a:graphic>
      </p:graphicFrame>
    </p:spTree>
    <p:extLst>
      <p:ext uri="{BB962C8B-B14F-4D97-AF65-F5344CB8AC3E}">
        <p14:creationId xmlns:p14="http://schemas.microsoft.com/office/powerpoint/2010/main" val="3458957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4FD5C11-2BF4-BD33-FBEA-5BA1A5A61BA2}"/>
              </a:ext>
            </a:extLst>
          </p:cNvPr>
          <p:cNvGraphicFramePr>
            <a:graphicFrameLocks noGrp="1"/>
          </p:cNvGraphicFramePr>
          <p:nvPr>
            <p:ph idx="1"/>
            <p:extLst>
              <p:ext uri="{D42A27DB-BD31-4B8C-83A1-F6EECF244321}">
                <p14:modId xmlns:p14="http://schemas.microsoft.com/office/powerpoint/2010/main" val="145908963"/>
              </p:ext>
            </p:extLst>
          </p:nvPr>
        </p:nvGraphicFramePr>
        <p:xfrm>
          <a:off x="0" y="0"/>
          <a:ext cx="12192000" cy="6858000"/>
        </p:xfrm>
        <a:graphic>
          <a:graphicData uri="http://schemas.openxmlformats.org/drawingml/2006/table">
            <a:tbl>
              <a:tblPr firstRow="1" firstCol="1" bandRow="1">
                <a:tableStyleId>{073A0DAA-6AF3-43AB-8588-CEC1D06C72B9}</a:tableStyleId>
              </a:tblPr>
              <a:tblGrid>
                <a:gridCol w="4586068">
                  <a:extLst>
                    <a:ext uri="{9D8B030D-6E8A-4147-A177-3AD203B41FA5}">
                      <a16:colId xmlns:a16="http://schemas.microsoft.com/office/drawing/2014/main" val="781068106"/>
                    </a:ext>
                  </a:extLst>
                </a:gridCol>
                <a:gridCol w="7605932">
                  <a:extLst>
                    <a:ext uri="{9D8B030D-6E8A-4147-A177-3AD203B41FA5}">
                      <a16:colId xmlns:a16="http://schemas.microsoft.com/office/drawing/2014/main" val="96893323"/>
                    </a:ext>
                  </a:extLst>
                </a:gridCol>
              </a:tblGrid>
              <a:tr h="1587956">
                <a:tc>
                  <a:txBody>
                    <a:bodyPr/>
                    <a:lstStyle/>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The </a:t>
                      </a:r>
                    </a:p>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Israelites</a:t>
                      </a:r>
                    </a:p>
                  </a:txBody>
                  <a:tcPr marL="68580" marR="68580" marT="0" marB="0"/>
                </a:tc>
                <a:tc>
                  <a:txBody>
                    <a:bodyPr/>
                    <a:lstStyle/>
                    <a:p>
                      <a:pPr marL="0" marR="0" algn="ctr">
                        <a:lnSpc>
                          <a:spcPct val="107000"/>
                        </a:lnSpc>
                        <a:spcBef>
                          <a:spcPts val="0"/>
                        </a:spcBef>
                        <a:spcAft>
                          <a:spcPts val="0"/>
                        </a:spcAft>
                      </a:pPr>
                      <a:endPar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402892145"/>
                  </a:ext>
                </a:extLst>
              </a:tr>
              <a:tr h="5270044">
                <a:tc>
                  <a:txBody>
                    <a:bodyPr/>
                    <a:lstStyle/>
                    <a:p>
                      <a:pPr marL="0" marR="0" algn="ctr">
                        <a:lnSpc>
                          <a:spcPct val="107000"/>
                        </a:lnSpc>
                        <a:spcBef>
                          <a:spcPts val="0"/>
                        </a:spcBef>
                        <a:spcAft>
                          <a:spcPts val="0"/>
                        </a:spcAft>
                      </a:pPr>
                      <a:r>
                        <a:rPr lang="en-US" sz="4400" b="0" kern="100" dirty="0">
                          <a:effectLst/>
                          <a:latin typeface="Tahoma" panose="020B0604030504040204" pitchFamily="34" charset="0"/>
                          <a:ea typeface="Tahoma" panose="020B0604030504040204" pitchFamily="34" charset="0"/>
                          <a:cs typeface="Tahoma" panose="020B0604030504040204" pitchFamily="34" charset="0"/>
                        </a:rPr>
                        <a:t>They pursued pleasure instead of pleasing God as they rose up to play and dance</a:t>
                      </a:r>
                    </a:p>
                  </a:txBody>
                  <a:tcPr marL="68580" marR="68580" marT="0" marB="0"/>
                </a:tc>
                <a:tc>
                  <a:txBody>
                    <a:bodyPr/>
                    <a:lstStyle/>
                    <a:p>
                      <a:pPr marL="0" marR="0" algn="ctr">
                        <a:lnSpc>
                          <a:spcPct val="107000"/>
                        </a:lnSpc>
                        <a:spcBef>
                          <a:spcPts val="0"/>
                        </a:spcBef>
                        <a:spcAft>
                          <a:spcPts val="0"/>
                        </a:spcAft>
                      </a:pPr>
                      <a:endParaRPr lang="en-US" sz="4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062408871"/>
                  </a:ext>
                </a:extLst>
              </a:tr>
            </a:tbl>
          </a:graphicData>
        </a:graphic>
      </p:graphicFrame>
    </p:spTree>
    <p:extLst>
      <p:ext uri="{BB962C8B-B14F-4D97-AF65-F5344CB8AC3E}">
        <p14:creationId xmlns:p14="http://schemas.microsoft.com/office/powerpoint/2010/main" val="2458434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4FD5C11-2BF4-BD33-FBEA-5BA1A5A61BA2}"/>
              </a:ext>
            </a:extLst>
          </p:cNvPr>
          <p:cNvGraphicFramePr>
            <a:graphicFrameLocks noGrp="1"/>
          </p:cNvGraphicFramePr>
          <p:nvPr>
            <p:ph idx="1"/>
            <p:extLst>
              <p:ext uri="{D42A27DB-BD31-4B8C-83A1-F6EECF244321}">
                <p14:modId xmlns:p14="http://schemas.microsoft.com/office/powerpoint/2010/main" val="12294466"/>
              </p:ext>
            </p:extLst>
          </p:nvPr>
        </p:nvGraphicFramePr>
        <p:xfrm>
          <a:off x="0" y="0"/>
          <a:ext cx="12192000" cy="6858000"/>
        </p:xfrm>
        <a:graphic>
          <a:graphicData uri="http://schemas.openxmlformats.org/drawingml/2006/table">
            <a:tbl>
              <a:tblPr firstRow="1" firstCol="1" bandRow="1">
                <a:tableStyleId>{073A0DAA-6AF3-43AB-8588-CEC1D06C72B9}</a:tableStyleId>
              </a:tblPr>
              <a:tblGrid>
                <a:gridCol w="4586068">
                  <a:extLst>
                    <a:ext uri="{9D8B030D-6E8A-4147-A177-3AD203B41FA5}">
                      <a16:colId xmlns:a16="http://schemas.microsoft.com/office/drawing/2014/main" val="781068106"/>
                    </a:ext>
                  </a:extLst>
                </a:gridCol>
                <a:gridCol w="7605932">
                  <a:extLst>
                    <a:ext uri="{9D8B030D-6E8A-4147-A177-3AD203B41FA5}">
                      <a16:colId xmlns:a16="http://schemas.microsoft.com/office/drawing/2014/main" val="96893323"/>
                    </a:ext>
                  </a:extLst>
                </a:gridCol>
              </a:tblGrid>
              <a:tr h="1587956">
                <a:tc>
                  <a:txBody>
                    <a:bodyPr/>
                    <a:lstStyle/>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The </a:t>
                      </a:r>
                    </a:p>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Israelites</a:t>
                      </a:r>
                    </a:p>
                  </a:txBody>
                  <a:tcPr marL="68580" marR="68580" marT="0" marB="0"/>
                </a:tc>
                <a:tc>
                  <a:txBody>
                    <a:bodyPr/>
                    <a:lstStyle/>
                    <a:p>
                      <a:pPr marL="0" marR="0" algn="ctr">
                        <a:lnSpc>
                          <a:spcPct val="107000"/>
                        </a:lnSpc>
                        <a:spcBef>
                          <a:spcPts val="0"/>
                        </a:spcBef>
                        <a:spcAft>
                          <a:spcPts val="0"/>
                        </a:spcAft>
                      </a:pPr>
                      <a:r>
                        <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rPr>
                        <a:t>Examine Yourselves </a:t>
                      </a:r>
                    </a:p>
                    <a:p>
                      <a:pPr marL="0" marR="0" algn="ctr">
                        <a:lnSpc>
                          <a:spcPct val="107000"/>
                        </a:lnSpc>
                        <a:spcBef>
                          <a:spcPts val="0"/>
                        </a:spcBef>
                        <a:spcAft>
                          <a:spcPts val="0"/>
                        </a:spcAft>
                      </a:pPr>
                      <a:r>
                        <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rPr>
                        <a:t>by the Scriptures</a:t>
                      </a:r>
                    </a:p>
                  </a:txBody>
                  <a:tcPr marL="68580" marR="68580" marT="0" marB="0"/>
                </a:tc>
                <a:extLst>
                  <a:ext uri="{0D108BD9-81ED-4DB2-BD59-A6C34878D82A}">
                    <a16:rowId xmlns:a16="http://schemas.microsoft.com/office/drawing/2014/main" val="2402892145"/>
                  </a:ext>
                </a:extLst>
              </a:tr>
              <a:tr h="5270044">
                <a:tc>
                  <a:txBody>
                    <a:bodyPr/>
                    <a:lstStyle/>
                    <a:p>
                      <a:pPr marL="0" marR="0" algn="ctr">
                        <a:lnSpc>
                          <a:spcPct val="107000"/>
                        </a:lnSpc>
                        <a:spcBef>
                          <a:spcPts val="0"/>
                        </a:spcBef>
                        <a:spcAft>
                          <a:spcPts val="0"/>
                        </a:spcAft>
                      </a:pPr>
                      <a:r>
                        <a:rPr lang="en-US" sz="4400" b="0" kern="100" dirty="0">
                          <a:effectLst/>
                          <a:latin typeface="Tahoma" panose="020B0604030504040204" pitchFamily="34" charset="0"/>
                          <a:ea typeface="Tahoma" panose="020B0604030504040204" pitchFamily="34" charset="0"/>
                          <a:cs typeface="Tahoma" panose="020B0604030504040204" pitchFamily="34" charset="0"/>
                        </a:rPr>
                        <a:t>They pursued pleasure instead of pleasing God as they rose up to play and dance</a:t>
                      </a:r>
                    </a:p>
                  </a:txBody>
                  <a:tcPr marL="68580" marR="68580" marT="0" marB="0"/>
                </a:tc>
                <a:tc>
                  <a:txBody>
                    <a:bodyPr/>
                    <a:lstStyle/>
                    <a:p>
                      <a:pPr marL="0" marR="0" algn="ctr">
                        <a:lnSpc>
                          <a:spcPct val="107000"/>
                        </a:lnSpc>
                        <a:spcBef>
                          <a:spcPts val="0"/>
                        </a:spcBef>
                        <a:spcAft>
                          <a:spcPts val="0"/>
                        </a:spcAft>
                      </a:pPr>
                      <a:endParaRPr lang="en-US" sz="4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062408871"/>
                  </a:ext>
                </a:extLst>
              </a:tr>
            </a:tbl>
          </a:graphicData>
        </a:graphic>
      </p:graphicFrame>
    </p:spTree>
    <p:extLst>
      <p:ext uri="{BB962C8B-B14F-4D97-AF65-F5344CB8AC3E}">
        <p14:creationId xmlns:p14="http://schemas.microsoft.com/office/powerpoint/2010/main" val="71093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4FD5C11-2BF4-BD33-FBEA-5BA1A5A61BA2}"/>
              </a:ext>
            </a:extLst>
          </p:cNvPr>
          <p:cNvGraphicFramePr>
            <a:graphicFrameLocks noGrp="1"/>
          </p:cNvGraphicFramePr>
          <p:nvPr>
            <p:ph idx="1"/>
            <p:extLst>
              <p:ext uri="{D42A27DB-BD31-4B8C-83A1-F6EECF244321}">
                <p14:modId xmlns:p14="http://schemas.microsoft.com/office/powerpoint/2010/main" val="3608431454"/>
              </p:ext>
            </p:extLst>
          </p:nvPr>
        </p:nvGraphicFramePr>
        <p:xfrm>
          <a:off x="0" y="0"/>
          <a:ext cx="12192000" cy="6858000"/>
        </p:xfrm>
        <a:graphic>
          <a:graphicData uri="http://schemas.openxmlformats.org/drawingml/2006/table">
            <a:tbl>
              <a:tblPr firstRow="1" firstCol="1" bandRow="1">
                <a:tableStyleId>{073A0DAA-6AF3-43AB-8588-CEC1D06C72B9}</a:tableStyleId>
              </a:tblPr>
              <a:tblGrid>
                <a:gridCol w="4586068">
                  <a:extLst>
                    <a:ext uri="{9D8B030D-6E8A-4147-A177-3AD203B41FA5}">
                      <a16:colId xmlns:a16="http://schemas.microsoft.com/office/drawing/2014/main" val="781068106"/>
                    </a:ext>
                  </a:extLst>
                </a:gridCol>
                <a:gridCol w="7605932">
                  <a:extLst>
                    <a:ext uri="{9D8B030D-6E8A-4147-A177-3AD203B41FA5}">
                      <a16:colId xmlns:a16="http://schemas.microsoft.com/office/drawing/2014/main" val="96893323"/>
                    </a:ext>
                  </a:extLst>
                </a:gridCol>
              </a:tblGrid>
              <a:tr h="1587956">
                <a:tc>
                  <a:txBody>
                    <a:bodyPr/>
                    <a:lstStyle/>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The </a:t>
                      </a:r>
                    </a:p>
                    <a:p>
                      <a:pPr marL="0" marR="0" algn="ctr">
                        <a:lnSpc>
                          <a:spcPct val="107000"/>
                        </a:lnSpc>
                        <a:spcBef>
                          <a:spcPts val="0"/>
                        </a:spcBef>
                        <a:spcAft>
                          <a:spcPts val="0"/>
                        </a:spcAft>
                      </a:pPr>
                      <a:r>
                        <a:rPr lang="en-US" sz="4400" b="1" kern="100" dirty="0">
                          <a:solidFill>
                            <a:srgbClr val="FF0000"/>
                          </a:solidFill>
                          <a:effectLst/>
                          <a:latin typeface="Tahoma" panose="020B0604030504040204" pitchFamily="34" charset="0"/>
                          <a:ea typeface="Tahoma" panose="020B0604030504040204" pitchFamily="34" charset="0"/>
                          <a:cs typeface="Tahoma" panose="020B0604030504040204" pitchFamily="34" charset="0"/>
                        </a:rPr>
                        <a:t>Israelites</a:t>
                      </a:r>
                    </a:p>
                  </a:txBody>
                  <a:tcPr marL="68580" marR="68580" marT="0" marB="0"/>
                </a:tc>
                <a:tc>
                  <a:txBody>
                    <a:bodyPr/>
                    <a:lstStyle/>
                    <a:p>
                      <a:pPr marL="0" marR="0" algn="ctr">
                        <a:lnSpc>
                          <a:spcPct val="107000"/>
                        </a:lnSpc>
                        <a:spcBef>
                          <a:spcPts val="0"/>
                        </a:spcBef>
                        <a:spcAft>
                          <a:spcPts val="0"/>
                        </a:spcAft>
                      </a:pPr>
                      <a:r>
                        <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rPr>
                        <a:t>Examine Yourselves </a:t>
                      </a:r>
                    </a:p>
                    <a:p>
                      <a:pPr marL="0" marR="0" algn="ctr">
                        <a:lnSpc>
                          <a:spcPct val="107000"/>
                        </a:lnSpc>
                        <a:spcBef>
                          <a:spcPts val="0"/>
                        </a:spcBef>
                        <a:spcAft>
                          <a:spcPts val="0"/>
                        </a:spcAft>
                      </a:pPr>
                      <a:r>
                        <a:rPr lang="en-US" sz="4400" b="1" kern="100" dirty="0">
                          <a:solidFill>
                            <a:srgbClr val="FFFF00"/>
                          </a:solidFill>
                          <a:effectLst/>
                          <a:latin typeface="Tahoma" panose="020B0604030504040204" pitchFamily="34" charset="0"/>
                          <a:ea typeface="Tahoma" panose="020B0604030504040204" pitchFamily="34" charset="0"/>
                          <a:cs typeface="Tahoma" panose="020B0604030504040204" pitchFamily="34" charset="0"/>
                        </a:rPr>
                        <a:t>by the Scriptures</a:t>
                      </a:r>
                    </a:p>
                  </a:txBody>
                  <a:tcPr marL="68580" marR="68580" marT="0" marB="0"/>
                </a:tc>
                <a:extLst>
                  <a:ext uri="{0D108BD9-81ED-4DB2-BD59-A6C34878D82A}">
                    <a16:rowId xmlns:a16="http://schemas.microsoft.com/office/drawing/2014/main" val="2402892145"/>
                  </a:ext>
                </a:extLst>
              </a:tr>
              <a:tr h="5270044">
                <a:tc>
                  <a:txBody>
                    <a:bodyPr/>
                    <a:lstStyle/>
                    <a:p>
                      <a:pPr marL="0" marR="0" algn="ctr">
                        <a:lnSpc>
                          <a:spcPct val="107000"/>
                        </a:lnSpc>
                        <a:spcBef>
                          <a:spcPts val="0"/>
                        </a:spcBef>
                        <a:spcAft>
                          <a:spcPts val="0"/>
                        </a:spcAft>
                      </a:pPr>
                      <a:r>
                        <a:rPr lang="en-US" sz="4400" b="0" kern="100" dirty="0">
                          <a:effectLst/>
                          <a:latin typeface="Tahoma" panose="020B0604030504040204" pitchFamily="34" charset="0"/>
                          <a:ea typeface="Tahoma" panose="020B0604030504040204" pitchFamily="34" charset="0"/>
                          <a:cs typeface="Tahoma" panose="020B0604030504040204" pitchFamily="34" charset="0"/>
                        </a:rPr>
                        <a:t>They pursued pleasure instead of pleasing God as they rose up to play and dance</a:t>
                      </a:r>
                    </a:p>
                  </a:txBody>
                  <a:tcPr marL="68580" marR="68580" marT="0" marB="0"/>
                </a:tc>
                <a:tc>
                  <a:txBody>
                    <a:bodyPr/>
                    <a:lstStyle/>
                    <a:p>
                      <a:pPr marL="0" marR="0" algn="ctr">
                        <a:lnSpc>
                          <a:spcPct val="107000"/>
                        </a:lnSpc>
                        <a:spcBef>
                          <a:spcPts val="0"/>
                        </a:spcBef>
                        <a:spcAft>
                          <a:spcPts val="0"/>
                        </a:spcAft>
                      </a:pPr>
                      <a:r>
                        <a:rPr lang="en-US" sz="4400" kern="100" dirty="0">
                          <a:effectLst/>
                          <a:latin typeface="Tahoma" panose="020B0604030504040204" pitchFamily="34" charset="0"/>
                          <a:ea typeface="Tahoma" panose="020B0604030504040204" pitchFamily="34" charset="0"/>
                          <a:cs typeface="Tahoma" panose="020B0604030504040204" pitchFamily="34" charset="0"/>
                        </a:rPr>
                        <a:t>Are you pursuing pleasure with food, fun, &amp; Easter egg hunt or are you reverently worshiping God on the first day of every week </a:t>
                      </a:r>
                    </a:p>
                    <a:p>
                      <a:pPr marL="0" marR="0" algn="ctr">
                        <a:lnSpc>
                          <a:spcPct val="107000"/>
                        </a:lnSpc>
                        <a:spcBef>
                          <a:spcPts val="0"/>
                        </a:spcBef>
                        <a:spcAft>
                          <a:spcPts val="0"/>
                        </a:spcAft>
                      </a:pPr>
                      <a:r>
                        <a:rPr lang="en-US" sz="4400" kern="100" dirty="0">
                          <a:effectLst/>
                          <a:latin typeface="Tahoma" panose="020B0604030504040204" pitchFamily="34" charset="0"/>
                          <a:ea typeface="Tahoma" panose="020B0604030504040204" pitchFamily="34" charset="0"/>
                          <a:cs typeface="Tahoma" panose="020B0604030504040204" pitchFamily="34" charset="0"/>
                        </a:rPr>
                        <a:t>(John 4:23-24; Rom. 14:17; </a:t>
                      </a:r>
                    </a:p>
                    <a:p>
                      <a:pPr marL="0" marR="0" algn="ctr">
                        <a:lnSpc>
                          <a:spcPct val="107000"/>
                        </a:lnSpc>
                        <a:spcBef>
                          <a:spcPts val="0"/>
                        </a:spcBef>
                        <a:spcAft>
                          <a:spcPts val="0"/>
                        </a:spcAft>
                      </a:pPr>
                      <a:r>
                        <a:rPr lang="en-US" sz="4400" kern="100" dirty="0">
                          <a:effectLst/>
                          <a:latin typeface="Tahoma" panose="020B0604030504040204" pitchFamily="34" charset="0"/>
                          <a:ea typeface="Tahoma" panose="020B0604030504040204" pitchFamily="34" charset="0"/>
                          <a:cs typeface="Tahoma" panose="020B0604030504040204" pitchFamily="34" charset="0"/>
                        </a:rPr>
                        <a:t>1 Cor. 11:23-33; Acts 20:7)?</a:t>
                      </a:r>
                    </a:p>
                  </a:txBody>
                  <a:tcPr marL="68580" marR="68580" marT="0" marB="0"/>
                </a:tc>
                <a:extLst>
                  <a:ext uri="{0D108BD9-81ED-4DB2-BD59-A6C34878D82A}">
                    <a16:rowId xmlns:a16="http://schemas.microsoft.com/office/drawing/2014/main" val="3062408871"/>
                  </a:ext>
                </a:extLst>
              </a:tr>
            </a:tbl>
          </a:graphicData>
        </a:graphic>
      </p:graphicFrame>
    </p:spTree>
    <p:extLst>
      <p:ext uri="{BB962C8B-B14F-4D97-AF65-F5344CB8AC3E}">
        <p14:creationId xmlns:p14="http://schemas.microsoft.com/office/powerpoint/2010/main" val="2885582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F9511F-2CBE-7DB4-4E18-74EF77BFC9CB}"/>
              </a:ext>
            </a:extLst>
          </p:cNvPr>
          <p:cNvSpPr>
            <a:spLocks noGrp="1"/>
          </p:cNvSpPr>
          <p:nvPr>
            <p:ph idx="1"/>
          </p:nvPr>
        </p:nvSpPr>
        <p:spPr>
          <a:xfrm>
            <a:off x="-1" y="0"/>
            <a:ext cx="12191999" cy="6857999"/>
          </a:xfrm>
        </p:spPr>
        <p:txBody>
          <a:bodyPr>
            <a:normAutofit/>
          </a:bodyPr>
          <a:lstStyle/>
          <a:p>
            <a:pPr marL="0" indent="0" algn="ctr">
              <a:buNone/>
            </a:pPr>
            <a:r>
              <a:rPr lang="en-US" sz="42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rPr>
              <a:t>Israel had quickly forgotten God’s power in</a:t>
            </a:r>
          </a:p>
          <a:p>
            <a:pPr marL="0" indent="0" algn="ctr">
              <a:buNone/>
            </a:pPr>
            <a:r>
              <a:rPr lang="en-US" sz="42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rPr>
              <a:t>delivering them from Egyptian bondage</a:t>
            </a:r>
            <a:r>
              <a:rPr lang="en-US" sz="4200" kern="100" dirty="0">
                <a:solidFill>
                  <a:schemeClr val="bg1"/>
                </a:solidFill>
                <a:latin typeface="Tahoma" panose="020B0604030504040204" pitchFamily="34" charset="0"/>
                <a:ea typeface="Tahoma" panose="020B0604030504040204" pitchFamily="34" charset="0"/>
                <a:cs typeface="Tahoma" panose="020B0604030504040204" pitchFamily="34" charset="0"/>
              </a:rPr>
              <a:t> &amp; made a</a:t>
            </a:r>
          </a:p>
          <a:p>
            <a:pPr marL="0" indent="0" algn="ctr">
              <a:buNone/>
            </a:pPr>
            <a:r>
              <a:rPr lang="en-US" sz="4200" kern="100" dirty="0">
                <a:solidFill>
                  <a:schemeClr val="bg1"/>
                </a:solidFill>
                <a:latin typeface="Tahoma" panose="020B0604030504040204" pitchFamily="34" charset="0"/>
                <a:ea typeface="Tahoma" panose="020B0604030504040204" pitchFamily="34" charset="0"/>
                <a:cs typeface="Tahoma" panose="020B0604030504040204" pitchFamily="34" charset="0"/>
              </a:rPr>
              <a:t> calf to worship &amp; claimed that this was their God.</a:t>
            </a:r>
          </a:p>
          <a:p>
            <a:pPr marL="0" indent="0" algn="ctr">
              <a:buNone/>
            </a:pPr>
            <a:endParaRPr lang="en-US" sz="2000" kern="1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42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rPr>
              <a:t>If you’re a Christian, have you forgotten that God </a:t>
            </a:r>
          </a:p>
          <a:p>
            <a:pPr marL="0" indent="0" algn="ctr">
              <a:buNone/>
            </a:pPr>
            <a:r>
              <a:rPr lang="en-US" sz="42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rPr>
              <a:t>has delivered you from the bondage of sin by His </a:t>
            </a:r>
          </a:p>
          <a:p>
            <a:pPr marL="0" indent="0" algn="ctr">
              <a:buNone/>
            </a:pPr>
            <a:r>
              <a:rPr lang="en-US" sz="42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rPr>
              <a:t>power in raising Jesus from the dead that you </a:t>
            </a:r>
          </a:p>
          <a:p>
            <a:pPr marL="0" indent="0" algn="ctr">
              <a:buNone/>
            </a:pPr>
            <a:r>
              <a:rPr lang="en-US" sz="42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rPr>
              <a:t>would submit to man’s traditions of Easter &amp; not </a:t>
            </a:r>
          </a:p>
          <a:p>
            <a:pPr marL="0" indent="0" algn="ctr">
              <a:buNone/>
            </a:pPr>
            <a:r>
              <a:rPr lang="en-US" sz="42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rPr>
              <a:t>stand up </a:t>
            </a:r>
            <a:r>
              <a:rPr lang="en-US" sz="4200" kern="100" dirty="0">
                <a:solidFill>
                  <a:schemeClr val="bg1"/>
                </a:solidFill>
                <a:latin typeface="Tahoma" panose="020B0604030504040204" pitchFamily="34" charset="0"/>
                <a:ea typeface="Tahoma" panose="020B0604030504040204" pitchFamily="34" charset="0"/>
                <a:cs typeface="Tahoma" panose="020B0604030504040204" pitchFamily="34" charset="0"/>
              </a:rPr>
              <a:t>for the weekly observance of the Lord’s </a:t>
            </a:r>
          </a:p>
          <a:p>
            <a:pPr marL="0" indent="0" algn="ctr">
              <a:buNone/>
            </a:pPr>
            <a:r>
              <a:rPr lang="en-US" sz="4200" kern="100" dirty="0">
                <a:solidFill>
                  <a:schemeClr val="bg1"/>
                </a:solidFill>
                <a:latin typeface="Tahoma" panose="020B0604030504040204" pitchFamily="34" charset="0"/>
                <a:ea typeface="Tahoma" panose="020B0604030504040204" pitchFamily="34" charset="0"/>
                <a:cs typeface="Tahoma" panose="020B0604030504040204" pitchFamily="34" charset="0"/>
              </a:rPr>
              <a:t>supper on the first day of every week</a:t>
            </a:r>
            <a:r>
              <a:rPr lang="en-US" sz="42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a:p>
            <a:pPr marL="0" indent="0" algn="ctr">
              <a:buNone/>
            </a:pPr>
            <a:endParaRPr lang="en-US" sz="1400" kern="1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5598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F9511F-2CBE-7DB4-4E18-74EF77BFC9CB}"/>
              </a:ext>
            </a:extLst>
          </p:cNvPr>
          <p:cNvSpPr>
            <a:spLocks noGrp="1"/>
          </p:cNvSpPr>
          <p:nvPr>
            <p:ph idx="1"/>
          </p:nvPr>
        </p:nvSpPr>
        <p:spPr>
          <a:xfrm>
            <a:off x="-1" y="0"/>
            <a:ext cx="12191999" cy="6857999"/>
          </a:xfrm>
        </p:spPr>
        <p:txBody>
          <a:bodyPr>
            <a:normAutofit/>
          </a:bodyPr>
          <a:lstStyle/>
          <a:p>
            <a:pPr marL="0" indent="0" algn="ctr">
              <a:buNone/>
            </a:pPr>
            <a:r>
              <a:rPr lang="en-US" sz="4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r>
              <a:rPr lang="en-US" sz="4400" b="0" i="0" u="sng" dirty="0">
                <a:solidFill>
                  <a:srgbClr val="FF0000"/>
                </a:solidFill>
                <a:effectLst/>
                <a:latin typeface="Tahoma" panose="020B0604030504040204" pitchFamily="34" charset="0"/>
                <a:ea typeface="Tahoma" panose="020B0604030504040204" pitchFamily="34" charset="0"/>
                <a:cs typeface="Tahoma" panose="020B0604030504040204" pitchFamily="34" charset="0"/>
              </a:rPr>
              <a:t>Not everyone</a:t>
            </a:r>
            <a:r>
              <a:rPr lang="en-US" sz="4400" b="0"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who says to Me, ‘</a:t>
            </a:r>
            <a:r>
              <a:rPr lang="en-US" sz="4400" b="0" i="0" dirty="0">
                <a:solidFill>
                  <a:srgbClr val="00B0F0"/>
                </a:solidFill>
                <a:effectLst/>
                <a:latin typeface="Tahoma" panose="020B0604030504040204" pitchFamily="34" charset="0"/>
                <a:ea typeface="Tahoma" panose="020B0604030504040204" pitchFamily="34" charset="0"/>
                <a:cs typeface="Tahoma" panose="020B0604030504040204" pitchFamily="34" charset="0"/>
              </a:rPr>
              <a:t>Lord, Lord</a:t>
            </a:r>
            <a:r>
              <a:rPr lang="en-US" sz="4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p>
            <a:pPr marL="0" indent="0" algn="ctr">
              <a:buNone/>
            </a:pPr>
            <a:r>
              <a:rPr lang="en-US" sz="4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will enter </a:t>
            </a:r>
            <a:r>
              <a:rPr lang="en-US" sz="4400" b="0" i="0" dirty="0">
                <a:solidFill>
                  <a:srgbClr val="00B0F0"/>
                </a:solidFill>
                <a:effectLst/>
                <a:latin typeface="Tahoma" panose="020B0604030504040204" pitchFamily="34" charset="0"/>
                <a:ea typeface="Tahoma" panose="020B0604030504040204" pitchFamily="34" charset="0"/>
                <a:cs typeface="Tahoma" panose="020B0604030504040204" pitchFamily="34" charset="0"/>
              </a:rPr>
              <a:t>the kingdom of heaven</a:t>
            </a:r>
            <a:r>
              <a:rPr lang="en-US" sz="4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but </a:t>
            </a:r>
            <a:r>
              <a:rPr lang="en-US" sz="4400" b="0" i="0" dirty="0">
                <a:solidFill>
                  <a:srgbClr val="92D050"/>
                </a:solidFill>
                <a:effectLst/>
                <a:latin typeface="Tahoma" panose="020B0604030504040204" pitchFamily="34" charset="0"/>
                <a:ea typeface="Tahoma" panose="020B0604030504040204" pitchFamily="34" charset="0"/>
                <a:cs typeface="Tahoma" panose="020B0604030504040204" pitchFamily="34" charset="0"/>
              </a:rPr>
              <a:t>he who</a:t>
            </a:r>
          </a:p>
          <a:p>
            <a:pPr marL="0" indent="0" algn="ctr">
              <a:buNone/>
            </a:pPr>
            <a:r>
              <a:rPr lang="en-US" sz="4400" b="0" i="0" dirty="0">
                <a:solidFill>
                  <a:srgbClr val="92D050"/>
                </a:solidFill>
                <a:effectLst/>
                <a:latin typeface="Tahoma" panose="020B0604030504040204" pitchFamily="34" charset="0"/>
                <a:ea typeface="Tahoma" panose="020B0604030504040204" pitchFamily="34" charset="0"/>
                <a:cs typeface="Tahoma" panose="020B0604030504040204" pitchFamily="34" charset="0"/>
              </a:rPr>
              <a:t>does the will</a:t>
            </a:r>
            <a:r>
              <a:rPr lang="en-US" sz="4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400" b="0" i="0" dirty="0">
                <a:solidFill>
                  <a:srgbClr val="00B0F0"/>
                </a:solidFill>
                <a:effectLst/>
                <a:latin typeface="Tahoma" panose="020B0604030504040204" pitchFamily="34" charset="0"/>
                <a:ea typeface="Tahoma" panose="020B0604030504040204" pitchFamily="34" charset="0"/>
                <a:cs typeface="Tahoma" panose="020B0604030504040204" pitchFamily="34" charset="0"/>
              </a:rPr>
              <a:t>of My Father </a:t>
            </a:r>
            <a:r>
              <a:rPr lang="en-US" sz="4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who is in heaven. </a:t>
            </a:r>
          </a:p>
          <a:p>
            <a:pPr marL="0" indent="0" algn="ctr">
              <a:buNone/>
            </a:pPr>
            <a:r>
              <a:rPr lang="en-US" sz="4400" b="0" i="0" u="sng" dirty="0">
                <a:solidFill>
                  <a:srgbClr val="FF0000"/>
                </a:solidFill>
                <a:effectLst/>
                <a:latin typeface="Tahoma" panose="020B0604030504040204" pitchFamily="34" charset="0"/>
                <a:ea typeface="Tahoma" panose="020B0604030504040204" pitchFamily="34" charset="0"/>
                <a:cs typeface="Tahoma" panose="020B0604030504040204" pitchFamily="34" charset="0"/>
              </a:rPr>
              <a:t>Many will say</a:t>
            </a:r>
            <a:r>
              <a:rPr lang="en-US" sz="4400" b="0"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0" i="0" dirty="0">
                <a:solidFill>
                  <a:srgbClr val="00B0F0"/>
                </a:solidFill>
                <a:effectLst/>
                <a:latin typeface="Tahoma" panose="020B0604030504040204" pitchFamily="34" charset="0"/>
                <a:ea typeface="Tahoma" panose="020B0604030504040204" pitchFamily="34" charset="0"/>
                <a:cs typeface="Tahoma" panose="020B0604030504040204" pitchFamily="34" charset="0"/>
              </a:rPr>
              <a:t>to Me </a:t>
            </a:r>
            <a:r>
              <a:rPr lang="en-US" sz="4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on that day, ‘</a:t>
            </a:r>
            <a:r>
              <a:rPr lang="en-US" sz="4400" b="0" i="0" dirty="0">
                <a:solidFill>
                  <a:srgbClr val="00B0F0"/>
                </a:solidFill>
                <a:effectLst/>
                <a:latin typeface="Tahoma" panose="020B0604030504040204" pitchFamily="34" charset="0"/>
                <a:ea typeface="Tahoma" panose="020B0604030504040204" pitchFamily="34" charset="0"/>
                <a:cs typeface="Tahoma" panose="020B0604030504040204" pitchFamily="34" charset="0"/>
              </a:rPr>
              <a:t>Lord, Lord</a:t>
            </a:r>
            <a:r>
              <a:rPr lang="en-US" sz="4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p>
            <a:pPr marL="0" indent="0" algn="ctr">
              <a:buNone/>
            </a:pPr>
            <a:r>
              <a:rPr lang="en-US" sz="4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did we not prophesy </a:t>
            </a:r>
            <a:r>
              <a:rPr lang="en-US" sz="4400" b="0" i="0" dirty="0">
                <a:solidFill>
                  <a:srgbClr val="00B0F0"/>
                </a:solidFill>
                <a:effectLst/>
                <a:latin typeface="Tahoma" panose="020B0604030504040204" pitchFamily="34" charset="0"/>
                <a:ea typeface="Tahoma" panose="020B0604030504040204" pitchFamily="34" charset="0"/>
                <a:cs typeface="Tahoma" panose="020B0604030504040204" pitchFamily="34" charset="0"/>
              </a:rPr>
              <a:t>in Your name</a:t>
            </a:r>
            <a:r>
              <a:rPr lang="en-US" sz="4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&amp; in Your</a:t>
            </a:r>
          </a:p>
          <a:p>
            <a:pPr marL="0" indent="0" algn="ctr">
              <a:buNone/>
            </a:pPr>
            <a:r>
              <a:rPr lang="en-US" sz="4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name cast out demons, &amp; </a:t>
            </a:r>
            <a:r>
              <a:rPr lang="en-US" sz="4400" b="0" i="0" dirty="0">
                <a:solidFill>
                  <a:srgbClr val="00B0F0"/>
                </a:solidFill>
                <a:effectLst/>
                <a:latin typeface="Tahoma" panose="020B0604030504040204" pitchFamily="34" charset="0"/>
                <a:ea typeface="Tahoma" panose="020B0604030504040204" pitchFamily="34" charset="0"/>
                <a:cs typeface="Tahoma" panose="020B0604030504040204" pitchFamily="34" charset="0"/>
              </a:rPr>
              <a:t>in Your name </a:t>
            </a:r>
            <a:r>
              <a:rPr lang="en-US" sz="4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perform </a:t>
            </a:r>
          </a:p>
          <a:p>
            <a:pPr marL="0" indent="0" algn="ctr">
              <a:buNone/>
            </a:pPr>
            <a:r>
              <a:rPr lang="en-US" sz="4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many miracles?’ And then </a:t>
            </a:r>
            <a:r>
              <a:rPr lang="en-US" sz="4400" b="0" i="0" dirty="0">
                <a:solidFill>
                  <a:srgbClr val="00B0F0"/>
                </a:solidFill>
                <a:effectLst/>
                <a:latin typeface="Tahoma" panose="020B0604030504040204" pitchFamily="34" charset="0"/>
                <a:ea typeface="Tahoma" panose="020B0604030504040204" pitchFamily="34" charset="0"/>
                <a:cs typeface="Tahoma" panose="020B0604030504040204" pitchFamily="34" charset="0"/>
              </a:rPr>
              <a:t>I will declare </a:t>
            </a:r>
            <a:r>
              <a:rPr lang="en-US" sz="4400" b="0"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to them</a:t>
            </a:r>
            <a:r>
              <a:rPr lang="en-US" sz="4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a:p>
            <a:pPr marL="0" indent="0" algn="ctr">
              <a:buNone/>
            </a:pPr>
            <a:r>
              <a:rPr lang="en-US" sz="4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r>
              <a:rPr lang="en-US" sz="4400" b="0" i="0" dirty="0">
                <a:solidFill>
                  <a:srgbClr val="00B0F0"/>
                </a:solidFill>
                <a:effectLst/>
                <a:latin typeface="Tahoma" panose="020B0604030504040204" pitchFamily="34" charset="0"/>
                <a:ea typeface="Tahoma" panose="020B0604030504040204" pitchFamily="34" charset="0"/>
                <a:cs typeface="Tahoma" panose="020B0604030504040204" pitchFamily="34" charset="0"/>
              </a:rPr>
              <a:t>I never knew </a:t>
            </a:r>
            <a:r>
              <a:rPr lang="en-US" sz="4400" b="0"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you</a:t>
            </a:r>
            <a:r>
              <a:rPr lang="en-US" sz="4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400" b="0" i="0" u="sng" cap="small" dirty="0">
                <a:solidFill>
                  <a:srgbClr val="00B0F0"/>
                </a:solidFill>
                <a:effectLst/>
                <a:latin typeface="Tahoma" panose="020B0604030504040204" pitchFamily="34" charset="0"/>
                <a:ea typeface="Tahoma" panose="020B0604030504040204" pitchFamily="34" charset="0"/>
                <a:cs typeface="Tahoma" panose="020B0604030504040204" pitchFamily="34" charset="0"/>
              </a:rPr>
              <a:t>depart from Me</a:t>
            </a:r>
            <a:r>
              <a:rPr lang="en-US" sz="4400" b="0" i="0" u="sng" cap="small"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4400" b="0" i="0" u="sng" cap="small" dirty="0">
                <a:solidFill>
                  <a:srgbClr val="FF0000"/>
                </a:solidFill>
                <a:effectLst/>
                <a:latin typeface="Tahoma" panose="020B0604030504040204" pitchFamily="34" charset="0"/>
                <a:ea typeface="Tahoma" panose="020B0604030504040204" pitchFamily="34" charset="0"/>
                <a:cs typeface="Tahoma" panose="020B0604030504040204" pitchFamily="34" charset="0"/>
              </a:rPr>
              <a:t>you who</a:t>
            </a:r>
          </a:p>
          <a:p>
            <a:pPr marL="0" indent="0" algn="ctr">
              <a:buNone/>
            </a:pPr>
            <a:r>
              <a:rPr lang="en-US" sz="4400" b="0" i="0" u="sng" cap="small" dirty="0">
                <a:solidFill>
                  <a:srgbClr val="FF0000"/>
                </a:solidFill>
                <a:effectLst/>
                <a:latin typeface="Tahoma" panose="020B0604030504040204" pitchFamily="34" charset="0"/>
                <a:ea typeface="Tahoma" panose="020B0604030504040204" pitchFamily="34" charset="0"/>
                <a:cs typeface="Tahoma" panose="020B0604030504040204" pitchFamily="34" charset="0"/>
              </a:rPr>
              <a:t>practice lawlessness</a:t>
            </a:r>
            <a:r>
              <a:rPr lang="en-US" sz="44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(Matthew 7:21-23).</a:t>
            </a:r>
            <a:endParaRPr lang="en-US" sz="4400" kern="1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7215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8F492D6-7B24-0915-B995-ECD781233E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82F1B5-652A-4265-3C08-01EE50D452DF}"/>
              </a:ext>
            </a:extLst>
          </p:cNvPr>
          <p:cNvSpPr>
            <a:spLocks noGrp="1"/>
          </p:cNvSpPr>
          <p:nvPr>
            <p:ph type="title"/>
          </p:nvPr>
        </p:nvSpPr>
        <p:spPr>
          <a:xfrm>
            <a:off x="0" y="1"/>
            <a:ext cx="12192000" cy="914399"/>
          </a:xfrm>
        </p:spPr>
        <p:txBody>
          <a:bodyPr>
            <a:normAutofit/>
          </a:bodyPr>
          <a:lstStyle/>
          <a:p>
            <a:pPr algn="ctr"/>
            <a:r>
              <a:rPr lang="en-US" sz="5500" b="1" dirty="0">
                <a:solidFill>
                  <a:srgbClr val="00B0F0"/>
                </a:solidFill>
                <a:latin typeface="Tahoma" panose="020B0604030504040204" pitchFamily="34" charset="0"/>
                <a:ea typeface="Tahoma" panose="020B0604030504040204" pitchFamily="34" charset="0"/>
                <a:cs typeface="Tahoma" panose="020B0604030504040204" pitchFamily="34" charset="0"/>
              </a:rPr>
              <a:t>What Must You Do to be Saved?</a:t>
            </a:r>
          </a:p>
        </p:txBody>
      </p:sp>
      <p:sp>
        <p:nvSpPr>
          <p:cNvPr id="3" name="Content Placeholder 2">
            <a:extLst>
              <a:ext uri="{FF2B5EF4-FFF2-40B4-BE49-F238E27FC236}">
                <a16:creationId xmlns:a16="http://schemas.microsoft.com/office/drawing/2014/main" id="{14BD080D-5C3D-9CB5-893C-62057F2C81F2}"/>
              </a:ext>
            </a:extLst>
          </p:cNvPr>
          <p:cNvSpPr>
            <a:spLocks noGrp="1"/>
          </p:cNvSpPr>
          <p:nvPr>
            <p:ph idx="1"/>
          </p:nvPr>
        </p:nvSpPr>
        <p:spPr>
          <a:xfrm>
            <a:off x="0" y="914400"/>
            <a:ext cx="12192000" cy="5943599"/>
          </a:xfrm>
        </p:spPr>
        <p:txBody>
          <a:bodyPr>
            <a:normAutofit/>
          </a:bodyPr>
          <a:lstStyle/>
          <a:p>
            <a:pPr marL="0" indent="0" algn="ctr">
              <a:buNone/>
            </a:pP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Hear the Word of Christ (Romans 10:17)</a:t>
            </a:r>
          </a:p>
          <a:p>
            <a:pPr marL="0" indent="0" algn="ctr">
              <a:buNone/>
            </a:pPr>
            <a:endParaRPr lang="en-US" sz="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Believe Jesus is God’s Son (John 8:24; 20:30-31)</a:t>
            </a:r>
          </a:p>
          <a:p>
            <a:pPr marL="0" indent="0" algn="ctr">
              <a:buNone/>
            </a:pPr>
            <a:endParaRPr lang="en-US" sz="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Repent of your Sins (Luke 13:3; Acts 17:30-31)</a:t>
            </a:r>
          </a:p>
          <a:p>
            <a:pPr marL="0" indent="0" algn="ctr">
              <a:buNone/>
            </a:pPr>
            <a:endParaRPr lang="en-US" sz="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Confess Jesus before Others (Matthew 10:32; Acts 8:37)</a:t>
            </a:r>
          </a:p>
          <a:p>
            <a:pPr marL="0" indent="0" algn="ctr">
              <a:buNone/>
            </a:pPr>
            <a:endParaRPr lang="en-US" sz="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Be Baptized for Forgiveness (Acts 2:38; 8:38; 22:16)</a:t>
            </a:r>
          </a:p>
          <a:p>
            <a:pPr marL="0" indent="0" algn="ctr">
              <a:buNone/>
            </a:pPr>
            <a:endParaRPr lang="en-US" sz="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Be Faithful until Death (Revelation 2:10)</a:t>
            </a:r>
          </a:p>
          <a:p>
            <a:pPr marL="0" indent="0" algn="ctr">
              <a:buNone/>
            </a:pPr>
            <a:endParaRPr lang="en-US" sz="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Have you obeyed the gospel of Christ?</a:t>
            </a:r>
          </a:p>
          <a:p>
            <a:pPr marL="0" indent="0" algn="ctr">
              <a:buNone/>
            </a:pPr>
            <a:endParaRPr lang="en-US"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31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E0DC4-BC4C-E575-F78E-FAB8C3A21022}"/>
              </a:ext>
            </a:extLst>
          </p:cNvPr>
          <p:cNvSpPr>
            <a:spLocks noGrp="1"/>
          </p:cNvSpPr>
          <p:nvPr>
            <p:ph type="title"/>
          </p:nvPr>
        </p:nvSpPr>
        <p:spPr>
          <a:xfrm>
            <a:off x="0" y="1"/>
            <a:ext cx="12192000" cy="1139482"/>
          </a:xfrm>
        </p:spPr>
        <p:txBody>
          <a:bodyPr>
            <a:normAutofit/>
          </a:bodyPr>
          <a:lstStyle/>
          <a:p>
            <a:pPr algn="ctr"/>
            <a:r>
              <a:rPr lang="en-US" sz="6200" dirty="0">
                <a:solidFill>
                  <a:srgbClr val="00B0F0"/>
                </a:solidFill>
                <a:latin typeface="Tahoma" panose="020B0604030504040204" pitchFamily="34" charset="0"/>
                <a:ea typeface="Tahoma" panose="020B0604030504040204" pitchFamily="34" charset="0"/>
                <a:cs typeface="Tahoma" panose="020B0604030504040204" pitchFamily="34" charset="0"/>
              </a:rPr>
              <a:t>Hymns for Worship at Woodmont</a:t>
            </a:r>
          </a:p>
        </p:txBody>
      </p:sp>
      <p:sp>
        <p:nvSpPr>
          <p:cNvPr id="3" name="Content Placeholder 2">
            <a:extLst>
              <a:ext uri="{FF2B5EF4-FFF2-40B4-BE49-F238E27FC236}">
                <a16:creationId xmlns:a16="http://schemas.microsoft.com/office/drawing/2014/main" id="{7B95B45C-9F83-0FAD-C075-8DE9320A9D7E}"/>
              </a:ext>
            </a:extLst>
          </p:cNvPr>
          <p:cNvSpPr>
            <a:spLocks noGrp="1"/>
          </p:cNvSpPr>
          <p:nvPr>
            <p:ph idx="1"/>
          </p:nvPr>
        </p:nvSpPr>
        <p:spPr>
          <a:xfrm>
            <a:off x="0" y="1139483"/>
            <a:ext cx="12192000" cy="5718516"/>
          </a:xfrm>
        </p:spPr>
        <p:txBody>
          <a:bodyPr>
            <a:normAutofit/>
          </a:bodyPr>
          <a:lstStyle/>
          <a:p>
            <a:pPr marL="0" indent="0">
              <a:buNone/>
            </a:pPr>
            <a:r>
              <a:rPr lang="en-US" sz="5200" dirty="0">
                <a:solidFill>
                  <a:schemeClr val="bg1"/>
                </a:solidFill>
                <a:latin typeface="Tahoma" panose="020B0604030504040204" pitchFamily="34" charset="0"/>
                <a:ea typeface="Tahoma" panose="020B0604030504040204" pitchFamily="34" charset="0"/>
                <a:cs typeface="Tahoma" panose="020B0604030504040204" pitchFamily="34" charset="0"/>
              </a:rPr>
              <a:t>7    Saints Lift Your Voices</a:t>
            </a:r>
          </a:p>
          <a:p>
            <a:pPr marL="0" indent="0">
              <a:buNone/>
            </a:pPr>
            <a:r>
              <a:rPr lang="en-US" sz="5200" dirty="0">
                <a:solidFill>
                  <a:schemeClr val="bg1"/>
                </a:solidFill>
                <a:latin typeface="Tahoma" panose="020B0604030504040204" pitchFamily="34" charset="0"/>
                <a:ea typeface="Tahoma" panose="020B0604030504040204" pitchFamily="34" charset="0"/>
                <a:cs typeface="Tahoma" panose="020B0604030504040204" pitchFamily="34" charset="0"/>
              </a:rPr>
              <a:t>4    Blessed Assurance</a:t>
            </a:r>
          </a:p>
          <a:p>
            <a:pPr marL="0" indent="0">
              <a:buNone/>
            </a:pPr>
            <a:r>
              <a:rPr lang="en-US" sz="5200" dirty="0">
                <a:solidFill>
                  <a:schemeClr val="bg1"/>
                </a:solidFill>
                <a:latin typeface="Tahoma" panose="020B0604030504040204" pitchFamily="34" charset="0"/>
                <a:ea typeface="Tahoma" panose="020B0604030504040204" pitchFamily="34" charset="0"/>
                <a:cs typeface="Tahoma" panose="020B0604030504040204" pitchFamily="34" charset="0"/>
              </a:rPr>
              <a:t>165 Thus Remember Me</a:t>
            </a:r>
          </a:p>
          <a:p>
            <a:pPr marL="0" indent="0">
              <a:buNone/>
            </a:pPr>
            <a:r>
              <a:rPr lang="en-US" sz="5200" dirty="0">
                <a:solidFill>
                  <a:schemeClr val="bg1"/>
                </a:solidFill>
                <a:latin typeface="Tahoma" panose="020B0604030504040204" pitchFamily="34" charset="0"/>
                <a:ea typeface="Tahoma" panose="020B0604030504040204" pitchFamily="34" charset="0"/>
                <a:cs typeface="Tahoma" panose="020B0604030504040204" pitchFamily="34" charset="0"/>
              </a:rPr>
              <a:t>500 Give Me the Bible</a:t>
            </a:r>
          </a:p>
          <a:p>
            <a:pPr marL="0" indent="0">
              <a:buNone/>
            </a:pPr>
            <a:r>
              <a:rPr lang="en-US" sz="5200" dirty="0">
                <a:solidFill>
                  <a:schemeClr val="bg1"/>
                </a:solidFill>
                <a:latin typeface="Tahoma" panose="020B0604030504040204" pitchFamily="34" charset="0"/>
                <a:ea typeface="Tahoma" panose="020B0604030504040204" pitchFamily="34" charset="0"/>
                <a:cs typeface="Tahoma" panose="020B0604030504040204" pitchFamily="34" charset="0"/>
              </a:rPr>
              <a:t>265 Faith of our Fathers</a:t>
            </a:r>
          </a:p>
          <a:p>
            <a:pPr marL="0" indent="0">
              <a:buNone/>
            </a:pPr>
            <a:r>
              <a:rPr lang="en-US" sz="5200" dirty="0">
                <a:solidFill>
                  <a:schemeClr val="bg1"/>
                </a:solidFill>
                <a:latin typeface="Tahoma" panose="020B0604030504040204" pitchFamily="34" charset="0"/>
                <a:ea typeface="Tahoma" panose="020B0604030504040204" pitchFamily="34" charset="0"/>
                <a:cs typeface="Tahoma" panose="020B0604030504040204" pitchFamily="34" charset="0"/>
              </a:rPr>
              <a:t>701 Walk Beside Me</a:t>
            </a:r>
          </a:p>
        </p:txBody>
      </p:sp>
    </p:spTree>
    <p:extLst>
      <p:ext uri="{BB962C8B-B14F-4D97-AF65-F5344CB8AC3E}">
        <p14:creationId xmlns:p14="http://schemas.microsoft.com/office/powerpoint/2010/main" val="2772114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E832F-6159-CDED-912F-47ECEFD598FF}"/>
              </a:ext>
            </a:extLst>
          </p:cNvPr>
          <p:cNvSpPr>
            <a:spLocks noGrp="1"/>
          </p:cNvSpPr>
          <p:nvPr>
            <p:ph type="title"/>
          </p:nvPr>
        </p:nvSpPr>
        <p:spPr>
          <a:xfrm>
            <a:off x="0" y="1"/>
            <a:ext cx="12192000" cy="1139482"/>
          </a:xfrm>
        </p:spPr>
        <p:txBody>
          <a:bodyPr>
            <a:noAutofit/>
          </a:bodyPr>
          <a:lstStyle/>
          <a:p>
            <a:pPr algn="ctr"/>
            <a:r>
              <a:rPr lang="en-US" sz="5700" dirty="0">
                <a:solidFill>
                  <a:srgbClr val="FF0000"/>
                </a:solidFill>
                <a:latin typeface="Tahoma" panose="020B0604030504040204" pitchFamily="34" charset="0"/>
                <a:ea typeface="Tahoma" panose="020B0604030504040204" pitchFamily="34" charset="0"/>
                <a:cs typeface="Tahoma" panose="020B0604030504040204" pitchFamily="34" charset="0"/>
              </a:rPr>
              <a:t>Israel’s Idolatry- Molten Calf (Ex. 32)</a:t>
            </a:r>
          </a:p>
        </p:txBody>
      </p:sp>
      <p:pic>
        <p:nvPicPr>
          <p:cNvPr id="1026" name="Picture 2" descr="What's the Name of Your Golden Calf?">
            <a:extLst>
              <a:ext uri="{FF2B5EF4-FFF2-40B4-BE49-F238E27FC236}">
                <a16:creationId xmlns:a16="http://schemas.microsoft.com/office/drawing/2014/main" id="{C6A98E34-BD42-4F06-F1A0-03042A9A18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52538"/>
            <a:ext cx="12192000" cy="5605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630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8ED7A-A87E-7523-1731-0D58BE618FE2}"/>
              </a:ext>
            </a:extLst>
          </p:cNvPr>
          <p:cNvSpPr>
            <a:spLocks noGrp="1"/>
          </p:cNvSpPr>
          <p:nvPr>
            <p:ph idx="1"/>
          </p:nvPr>
        </p:nvSpPr>
        <p:spPr>
          <a:xfrm>
            <a:off x="0" y="90152"/>
            <a:ext cx="12192000" cy="6767847"/>
          </a:xfrm>
        </p:spPr>
        <p:txBody>
          <a:bodyPr>
            <a:noAutofit/>
          </a:bodyPr>
          <a:lstStyle/>
          <a:p>
            <a:pPr marL="0" indent="0" algn="ctr">
              <a:buNone/>
            </a:pPr>
            <a:r>
              <a:rPr lang="en-US" sz="41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“When the people saw that Moses delayed to come</a:t>
            </a:r>
          </a:p>
          <a:p>
            <a:pPr marL="0" indent="0" algn="ctr">
              <a:buNone/>
            </a:pPr>
            <a:r>
              <a:rPr lang="en-US" sz="41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come down from the mountain, the people </a:t>
            </a:r>
          </a:p>
          <a:p>
            <a:pPr marL="0" indent="0" algn="ctr">
              <a:buNone/>
            </a:pPr>
            <a:r>
              <a:rPr lang="en-US" sz="41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assembled about Aaron &amp; said to him,</a:t>
            </a:r>
          </a:p>
          <a:p>
            <a:pPr marL="0" indent="0" algn="ctr">
              <a:buNone/>
            </a:pPr>
            <a:r>
              <a:rPr lang="en-US" sz="41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“Come, </a:t>
            </a:r>
            <a:r>
              <a:rPr lang="en-US" sz="4100" b="0"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make us a god </a:t>
            </a:r>
            <a:r>
              <a:rPr lang="en-US" sz="41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who will go before us; </a:t>
            </a:r>
          </a:p>
          <a:p>
            <a:pPr marL="0" indent="0" algn="ctr">
              <a:buNone/>
            </a:pPr>
            <a:r>
              <a:rPr lang="en-US" sz="41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as for this Moses, the man who brought us up </a:t>
            </a:r>
          </a:p>
          <a:p>
            <a:pPr marL="0" indent="0" algn="ctr">
              <a:buNone/>
            </a:pPr>
            <a:r>
              <a:rPr lang="en-US" sz="41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from the land of Egypt, we do not know what has</a:t>
            </a:r>
          </a:p>
          <a:p>
            <a:pPr marL="0" indent="0" algn="ctr">
              <a:buNone/>
            </a:pPr>
            <a:r>
              <a:rPr lang="en-US" sz="41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become of him.” Aaron said to them, “Tear off the</a:t>
            </a:r>
          </a:p>
          <a:p>
            <a:pPr marL="0" indent="0" algn="ctr">
              <a:buNone/>
            </a:pPr>
            <a:r>
              <a:rPr lang="en-US" sz="41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gold rings which are in the ears of your wives, your </a:t>
            </a:r>
          </a:p>
          <a:p>
            <a:pPr marL="0" indent="0" algn="ctr">
              <a:buNone/>
            </a:pPr>
            <a:r>
              <a:rPr lang="en-US" sz="41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sons, &amp; your daughters, &amp; bring them to me.”….</a:t>
            </a:r>
            <a:endParaRPr lang="en-US" sz="41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300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8ED7A-A87E-7523-1731-0D58BE618FE2}"/>
              </a:ext>
            </a:extLst>
          </p:cNvPr>
          <p:cNvSpPr>
            <a:spLocks noGrp="1"/>
          </p:cNvSpPr>
          <p:nvPr>
            <p:ph idx="1"/>
          </p:nvPr>
        </p:nvSpPr>
        <p:spPr>
          <a:xfrm>
            <a:off x="0" y="90152"/>
            <a:ext cx="12192000" cy="6767847"/>
          </a:xfrm>
        </p:spPr>
        <p:txBody>
          <a:bodyPr>
            <a:normAutofit/>
          </a:bodyPr>
          <a:lstStyle/>
          <a:p>
            <a:pPr marL="0" indent="0" algn="ctr">
              <a:buNone/>
            </a:pPr>
            <a:r>
              <a:rPr lang="en-US" sz="4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…Then all the people tore off </a:t>
            </a:r>
            <a:r>
              <a:rPr lang="en-US" sz="4200" b="0"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the gold rings </a:t>
            </a:r>
            <a:r>
              <a:rPr lang="en-US" sz="4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which</a:t>
            </a:r>
          </a:p>
          <a:p>
            <a:pPr marL="0" indent="0" algn="ctr">
              <a:buNone/>
            </a:pPr>
            <a:r>
              <a:rPr lang="en-US" sz="4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were in their ears &amp; brought </a:t>
            </a:r>
            <a:r>
              <a:rPr lang="en-US" sz="4200" b="0" i="1" dirty="0">
                <a:solidFill>
                  <a:schemeClr val="bg1"/>
                </a:solidFill>
                <a:effectLst/>
                <a:latin typeface="Tahoma" panose="020B0604030504040204" pitchFamily="34" charset="0"/>
                <a:ea typeface="Tahoma" panose="020B0604030504040204" pitchFamily="34" charset="0"/>
                <a:cs typeface="Tahoma" panose="020B0604030504040204" pitchFamily="34" charset="0"/>
              </a:rPr>
              <a:t>them</a:t>
            </a:r>
            <a:r>
              <a:rPr lang="en-US" sz="4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to </a:t>
            </a:r>
            <a:r>
              <a:rPr lang="en-US" sz="4200" b="0"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Aaron</a:t>
            </a:r>
            <a:r>
              <a:rPr lang="en-US" sz="4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p>
            <a:pPr marL="0" indent="0" algn="ctr">
              <a:buNone/>
            </a:pPr>
            <a:r>
              <a:rPr lang="en-US" sz="4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He took </a:t>
            </a:r>
            <a:r>
              <a:rPr lang="en-US" sz="4200" b="0" i="1" dirty="0">
                <a:solidFill>
                  <a:schemeClr val="bg1"/>
                </a:solidFill>
                <a:effectLst/>
                <a:latin typeface="Tahoma" panose="020B0604030504040204" pitchFamily="34" charset="0"/>
                <a:ea typeface="Tahoma" panose="020B0604030504040204" pitchFamily="34" charset="0"/>
                <a:cs typeface="Tahoma" panose="020B0604030504040204" pitchFamily="34" charset="0"/>
              </a:rPr>
              <a:t>this</a:t>
            </a:r>
            <a:r>
              <a:rPr lang="en-US" sz="4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from their hand, &amp; </a:t>
            </a:r>
            <a:r>
              <a:rPr lang="en-US" sz="4200" b="0"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fashioned it with a </a:t>
            </a:r>
          </a:p>
          <a:p>
            <a:pPr marL="0" indent="0" algn="ctr">
              <a:buNone/>
            </a:pPr>
            <a:r>
              <a:rPr lang="en-US" sz="4200" b="0"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graving tool &amp; made it into a molten calf</a:t>
            </a:r>
            <a:r>
              <a:rPr lang="en-US" sz="4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p>
            <a:pPr marL="0" indent="0" algn="ctr">
              <a:buNone/>
            </a:pPr>
            <a:r>
              <a:rPr lang="en-US" sz="4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&amp; they said, “</a:t>
            </a:r>
            <a:r>
              <a:rPr lang="en-US" sz="4200" b="0"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This is your god</a:t>
            </a:r>
            <a:r>
              <a:rPr lang="en-US" sz="4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O Israel, who</a:t>
            </a:r>
          </a:p>
          <a:p>
            <a:pPr marL="0" indent="0" algn="ctr">
              <a:buNone/>
            </a:pPr>
            <a:r>
              <a:rPr lang="en-US" sz="4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brought you up from the land of Egypt.” </a:t>
            </a:r>
          </a:p>
          <a:p>
            <a:pPr marL="0" indent="0" algn="ctr">
              <a:buNone/>
            </a:pPr>
            <a:r>
              <a:rPr lang="en-US" sz="4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Now when Aaron saw </a:t>
            </a:r>
            <a:r>
              <a:rPr lang="en-US" sz="4200" b="0" i="1" dirty="0">
                <a:solidFill>
                  <a:schemeClr val="bg1"/>
                </a:solidFill>
                <a:effectLst/>
                <a:latin typeface="Tahoma" panose="020B0604030504040204" pitchFamily="34" charset="0"/>
                <a:ea typeface="Tahoma" panose="020B0604030504040204" pitchFamily="34" charset="0"/>
                <a:cs typeface="Tahoma" panose="020B0604030504040204" pitchFamily="34" charset="0"/>
              </a:rPr>
              <a:t>this</a:t>
            </a:r>
            <a:r>
              <a:rPr lang="en-US" sz="4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he built an altar before</a:t>
            </a:r>
          </a:p>
          <a:p>
            <a:pPr marL="0" indent="0" algn="ctr">
              <a:buNone/>
            </a:pPr>
            <a:r>
              <a:rPr lang="en-US" sz="4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it; &amp; Aaron made a proclamation &amp; said,</a:t>
            </a:r>
          </a:p>
          <a:p>
            <a:pPr marL="0" indent="0" algn="ctr">
              <a:buNone/>
            </a:pPr>
            <a:r>
              <a:rPr lang="en-US" sz="4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“Tomorrow </a:t>
            </a:r>
            <a:r>
              <a:rPr lang="en-US" sz="4200" b="0" i="1" dirty="0">
                <a:solidFill>
                  <a:schemeClr val="bg1"/>
                </a:solidFill>
                <a:effectLst/>
                <a:latin typeface="Tahoma" panose="020B0604030504040204" pitchFamily="34" charset="0"/>
                <a:ea typeface="Tahoma" panose="020B0604030504040204" pitchFamily="34" charset="0"/>
                <a:cs typeface="Tahoma" panose="020B0604030504040204" pitchFamily="34" charset="0"/>
              </a:rPr>
              <a:t>shall be</a:t>
            </a:r>
            <a:r>
              <a:rPr lang="en-US" sz="4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 feast to the </a:t>
            </a:r>
            <a:r>
              <a:rPr lang="en-US" sz="4200" b="0" i="0" cap="small" dirty="0">
                <a:solidFill>
                  <a:schemeClr val="bg1"/>
                </a:solidFill>
                <a:effectLst/>
                <a:latin typeface="Tahoma" panose="020B0604030504040204" pitchFamily="34" charset="0"/>
                <a:ea typeface="Tahoma" panose="020B0604030504040204" pitchFamily="34" charset="0"/>
                <a:cs typeface="Tahoma" panose="020B0604030504040204" pitchFamily="34" charset="0"/>
              </a:rPr>
              <a:t>Lord</a:t>
            </a:r>
            <a:r>
              <a:rPr lang="en-US" sz="4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en-US" sz="4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80374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8ED7A-A87E-7523-1731-0D58BE618FE2}"/>
              </a:ext>
            </a:extLst>
          </p:cNvPr>
          <p:cNvSpPr>
            <a:spLocks noGrp="1"/>
          </p:cNvSpPr>
          <p:nvPr>
            <p:ph idx="1"/>
          </p:nvPr>
        </p:nvSpPr>
        <p:spPr>
          <a:xfrm>
            <a:off x="0" y="90152"/>
            <a:ext cx="12192000" cy="6767847"/>
          </a:xfrm>
        </p:spPr>
        <p:txBody>
          <a:bodyPr>
            <a:normAutofit/>
          </a:bodyPr>
          <a:lstStyle/>
          <a:p>
            <a:pPr marL="0" indent="0" algn="ctr">
              <a:buNone/>
            </a:pPr>
            <a:r>
              <a:rPr lang="en-US" sz="4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…So the next day they rose early &amp; offered burnt</a:t>
            </a:r>
          </a:p>
          <a:p>
            <a:pPr marL="0" indent="0" algn="ctr">
              <a:buNone/>
            </a:pPr>
            <a:r>
              <a:rPr lang="en-US" sz="4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offerings, &amp; brought peace offerings; &amp; </a:t>
            </a:r>
            <a:r>
              <a:rPr lang="en-US" sz="4200" b="0" i="0" u="sng" dirty="0">
                <a:solidFill>
                  <a:schemeClr val="bg1"/>
                </a:solidFill>
                <a:effectLst/>
                <a:latin typeface="Tahoma" panose="020B0604030504040204" pitchFamily="34" charset="0"/>
                <a:ea typeface="Tahoma" panose="020B0604030504040204" pitchFamily="34" charset="0"/>
                <a:cs typeface="Tahoma" panose="020B0604030504040204" pitchFamily="34" charset="0"/>
              </a:rPr>
              <a:t>the people</a:t>
            </a:r>
          </a:p>
          <a:p>
            <a:pPr marL="0" indent="0" algn="ctr">
              <a:buNone/>
            </a:pPr>
            <a:r>
              <a:rPr lang="en-US" sz="4200" b="0" i="0" u="sng"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down to </a:t>
            </a:r>
            <a:r>
              <a:rPr lang="en-US" sz="4200" b="0" i="0" u="sng" dirty="0">
                <a:solidFill>
                  <a:srgbClr val="FF0000"/>
                </a:solidFill>
                <a:effectLst/>
                <a:latin typeface="Tahoma" panose="020B0604030504040204" pitchFamily="34" charset="0"/>
                <a:ea typeface="Tahoma" panose="020B0604030504040204" pitchFamily="34" charset="0"/>
                <a:cs typeface="Tahoma" panose="020B0604030504040204" pitchFamily="34" charset="0"/>
              </a:rPr>
              <a:t>eat</a:t>
            </a:r>
            <a:r>
              <a:rPr lang="en-US" sz="4200" b="0" i="0" u="sng" dirty="0">
                <a:solidFill>
                  <a:schemeClr val="bg1"/>
                </a:solidFill>
                <a:effectLst/>
                <a:latin typeface="Tahoma" panose="020B0604030504040204" pitchFamily="34" charset="0"/>
                <a:ea typeface="Tahoma" panose="020B0604030504040204" pitchFamily="34" charset="0"/>
                <a:cs typeface="Tahoma" panose="020B0604030504040204" pitchFamily="34" charset="0"/>
              </a:rPr>
              <a:t> &amp; to </a:t>
            </a:r>
            <a:r>
              <a:rPr lang="en-US" sz="4200" b="0" i="0" u="sng" dirty="0">
                <a:solidFill>
                  <a:srgbClr val="FF0000"/>
                </a:solidFill>
                <a:effectLst/>
                <a:latin typeface="Tahoma" panose="020B0604030504040204" pitchFamily="34" charset="0"/>
                <a:ea typeface="Tahoma" panose="020B0604030504040204" pitchFamily="34" charset="0"/>
                <a:cs typeface="Tahoma" panose="020B0604030504040204" pitchFamily="34" charset="0"/>
              </a:rPr>
              <a:t>drink</a:t>
            </a:r>
            <a:r>
              <a:rPr lang="en-US" sz="4200" b="0" i="0" u="sng" dirty="0">
                <a:solidFill>
                  <a:schemeClr val="bg1"/>
                </a:solidFill>
                <a:effectLst/>
                <a:latin typeface="Tahoma" panose="020B0604030504040204" pitchFamily="34" charset="0"/>
                <a:ea typeface="Tahoma" panose="020B0604030504040204" pitchFamily="34" charset="0"/>
                <a:cs typeface="Tahoma" panose="020B0604030504040204" pitchFamily="34" charset="0"/>
              </a:rPr>
              <a:t>, &amp; </a:t>
            </a:r>
            <a:r>
              <a:rPr lang="en-US" sz="4200" b="0" i="0" u="sng" dirty="0">
                <a:solidFill>
                  <a:srgbClr val="FF0000"/>
                </a:solidFill>
                <a:effectLst/>
                <a:latin typeface="Tahoma" panose="020B0604030504040204" pitchFamily="34" charset="0"/>
                <a:ea typeface="Tahoma" panose="020B0604030504040204" pitchFamily="34" charset="0"/>
                <a:cs typeface="Tahoma" panose="020B0604030504040204" pitchFamily="34" charset="0"/>
              </a:rPr>
              <a:t>rose up to play</a:t>
            </a:r>
            <a:r>
              <a:rPr lang="en-US" sz="4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a:p>
            <a:pPr marL="0" indent="0" algn="ctr">
              <a:buNone/>
            </a:pPr>
            <a:r>
              <a:rPr lang="en-US" sz="4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Then </a:t>
            </a:r>
            <a:r>
              <a:rPr lang="en-US" sz="4200" b="0" i="0" dirty="0">
                <a:solidFill>
                  <a:srgbClr val="00B0F0"/>
                </a:solidFill>
                <a:effectLst/>
                <a:latin typeface="Tahoma" panose="020B0604030504040204" pitchFamily="34" charset="0"/>
                <a:ea typeface="Tahoma" panose="020B0604030504040204" pitchFamily="34" charset="0"/>
                <a:cs typeface="Tahoma" panose="020B0604030504040204" pitchFamily="34" charset="0"/>
              </a:rPr>
              <a:t>the </a:t>
            </a:r>
            <a:r>
              <a:rPr lang="en-US" sz="4200" b="0" i="0" cap="small" dirty="0">
                <a:solidFill>
                  <a:srgbClr val="00B0F0"/>
                </a:solidFill>
                <a:effectLst/>
                <a:latin typeface="Tahoma" panose="020B0604030504040204" pitchFamily="34" charset="0"/>
                <a:ea typeface="Tahoma" panose="020B0604030504040204" pitchFamily="34" charset="0"/>
                <a:cs typeface="Tahoma" panose="020B0604030504040204" pitchFamily="34" charset="0"/>
              </a:rPr>
              <a:t>Lord</a:t>
            </a:r>
            <a:r>
              <a:rPr lang="en-US" sz="4200" b="0" i="0" dirty="0">
                <a:solidFill>
                  <a:srgbClr val="00B0F0"/>
                </a:solidFill>
                <a:effectLst/>
                <a:latin typeface="Tahoma" panose="020B0604030504040204" pitchFamily="34" charset="0"/>
                <a:ea typeface="Tahoma" panose="020B0604030504040204" pitchFamily="34" charset="0"/>
                <a:cs typeface="Tahoma" panose="020B0604030504040204" pitchFamily="34" charset="0"/>
              </a:rPr>
              <a:t> spoke </a:t>
            </a:r>
            <a:r>
              <a:rPr lang="en-US" sz="4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to Moses, “Go down at once,</a:t>
            </a:r>
          </a:p>
          <a:p>
            <a:pPr marL="0" indent="0" algn="ctr">
              <a:buNone/>
            </a:pPr>
            <a:r>
              <a:rPr lang="en-US" sz="4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for your people, whom you brought up from the</a:t>
            </a:r>
          </a:p>
          <a:p>
            <a:pPr marL="0" indent="0" algn="ctr">
              <a:buNone/>
            </a:pPr>
            <a:r>
              <a:rPr lang="en-US" sz="4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land of Egypt, </a:t>
            </a:r>
            <a:r>
              <a:rPr lang="en-US" sz="4200" b="0"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have corrupted </a:t>
            </a:r>
            <a:r>
              <a:rPr lang="en-US" sz="4200" b="0"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themselves</a:t>
            </a:r>
            <a:r>
              <a:rPr lang="en-US" sz="4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p>
            <a:pPr marL="0" indent="0" algn="ctr">
              <a:buNone/>
            </a:pPr>
            <a:r>
              <a:rPr lang="en-US" sz="4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They have </a:t>
            </a:r>
            <a:r>
              <a:rPr lang="en-US" sz="4200" b="0"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quickly turned aside from </a:t>
            </a:r>
          </a:p>
          <a:p>
            <a:pPr marL="0" indent="0" algn="ctr">
              <a:buNone/>
            </a:pPr>
            <a:r>
              <a:rPr lang="en-US" sz="4200" b="0" i="0" dirty="0">
                <a:solidFill>
                  <a:srgbClr val="00B0F0"/>
                </a:solidFill>
                <a:effectLst/>
                <a:latin typeface="Tahoma" panose="020B0604030504040204" pitchFamily="34" charset="0"/>
                <a:ea typeface="Tahoma" panose="020B0604030504040204" pitchFamily="34" charset="0"/>
                <a:cs typeface="Tahoma" panose="020B0604030504040204" pitchFamily="34" charset="0"/>
              </a:rPr>
              <a:t>the way which I commanded </a:t>
            </a:r>
            <a:r>
              <a:rPr lang="en-US" sz="4200" b="0"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them</a:t>
            </a:r>
            <a:r>
              <a:rPr lang="en-US" sz="4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a:p>
            <a:pPr marL="0" indent="0" algn="ctr">
              <a:buNone/>
            </a:pPr>
            <a:r>
              <a:rPr lang="en-US" sz="4200" dirty="0">
                <a:solidFill>
                  <a:schemeClr val="bg1"/>
                </a:solidFill>
                <a:latin typeface="Tahoma" panose="020B0604030504040204" pitchFamily="34" charset="0"/>
                <a:ea typeface="Tahoma" panose="020B0604030504040204" pitchFamily="34" charset="0"/>
                <a:cs typeface="Tahoma" panose="020B0604030504040204" pitchFamily="34" charset="0"/>
              </a:rPr>
              <a:t>(Exodus 32:1-8a)</a:t>
            </a:r>
          </a:p>
        </p:txBody>
      </p:sp>
    </p:spTree>
    <p:extLst>
      <p:ext uri="{BB962C8B-B14F-4D97-AF65-F5344CB8AC3E}">
        <p14:creationId xmlns:p14="http://schemas.microsoft.com/office/powerpoint/2010/main" val="1422908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E832F-6159-CDED-912F-47ECEFD598FF}"/>
              </a:ext>
            </a:extLst>
          </p:cNvPr>
          <p:cNvSpPr>
            <a:spLocks noGrp="1"/>
          </p:cNvSpPr>
          <p:nvPr>
            <p:ph type="title"/>
          </p:nvPr>
        </p:nvSpPr>
        <p:spPr>
          <a:xfrm>
            <a:off x="0" y="1"/>
            <a:ext cx="12192000" cy="1139482"/>
          </a:xfrm>
        </p:spPr>
        <p:txBody>
          <a:bodyPr>
            <a:noAutofit/>
          </a:bodyPr>
          <a:lstStyle/>
          <a:p>
            <a:pPr algn="ctr"/>
            <a:r>
              <a:rPr lang="en-US" sz="5700" b="1" dirty="0">
                <a:solidFill>
                  <a:srgbClr val="FF0000"/>
                </a:solidFill>
                <a:latin typeface="Tahoma" panose="020B0604030504040204" pitchFamily="34" charset="0"/>
                <a:ea typeface="Tahoma" panose="020B0604030504040204" pitchFamily="34" charset="0"/>
                <a:cs typeface="Tahoma" panose="020B0604030504040204" pitchFamily="34" charset="0"/>
              </a:rPr>
              <a:t>Israel’s Idolatry- Broke Rule #1</a:t>
            </a:r>
          </a:p>
        </p:txBody>
      </p:sp>
      <p:sp>
        <p:nvSpPr>
          <p:cNvPr id="3" name="Content Placeholder 2">
            <a:extLst>
              <a:ext uri="{FF2B5EF4-FFF2-40B4-BE49-F238E27FC236}">
                <a16:creationId xmlns:a16="http://schemas.microsoft.com/office/drawing/2014/main" id="{93910EBB-9830-3929-228D-A6A6F70F964F}"/>
              </a:ext>
            </a:extLst>
          </p:cNvPr>
          <p:cNvSpPr>
            <a:spLocks noGrp="1"/>
          </p:cNvSpPr>
          <p:nvPr>
            <p:ph idx="1"/>
          </p:nvPr>
        </p:nvSpPr>
        <p:spPr>
          <a:xfrm>
            <a:off x="0" y="1280160"/>
            <a:ext cx="12192000" cy="5577839"/>
          </a:xfrm>
        </p:spPr>
        <p:txBody>
          <a:bodyPr>
            <a:normAutofit/>
          </a:bodyPr>
          <a:lstStyle/>
          <a:p>
            <a:pPr marL="0" indent="0" algn="ctr">
              <a:buNone/>
            </a:pPr>
            <a:endParaRPr lang="en-US" sz="4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4800" dirty="0">
                <a:solidFill>
                  <a:schemeClr val="bg1"/>
                </a:solidFill>
                <a:latin typeface="Tahoma" panose="020B0604030504040204" pitchFamily="34" charset="0"/>
                <a:ea typeface="Tahoma" panose="020B0604030504040204" pitchFamily="34" charset="0"/>
                <a:cs typeface="Tahoma" panose="020B0604030504040204" pitchFamily="34" charset="0"/>
              </a:rPr>
              <a:t>They told Aaron to make them a god </a:t>
            </a:r>
          </a:p>
          <a:p>
            <a:pPr marL="0" indent="0" algn="ctr">
              <a:buNone/>
            </a:pPr>
            <a:r>
              <a:rPr lang="en-US" sz="4800" dirty="0">
                <a:solidFill>
                  <a:schemeClr val="bg1"/>
                </a:solidFill>
                <a:latin typeface="Tahoma" panose="020B0604030504040204" pitchFamily="34" charset="0"/>
                <a:ea typeface="Tahoma" panose="020B0604030504040204" pitchFamily="34" charset="0"/>
                <a:cs typeface="Tahoma" panose="020B0604030504040204" pitchFamily="34" charset="0"/>
              </a:rPr>
              <a:t>as they quickly disobeyed God’s #1 rule,</a:t>
            </a:r>
          </a:p>
          <a:p>
            <a:pPr marL="0" indent="0" algn="ctr">
              <a:buNone/>
            </a:pPr>
            <a:r>
              <a:rPr lang="en-US" sz="4800" i="1" dirty="0">
                <a:solidFill>
                  <a:schemeClr val="bg1"/>
                </a:solidFill>
                <a:latin typeface="Tahoma" panose="020B0604030504040204" pitchFamily="34" charset="0"/>
                <a:ea typeface="Tahoma" panose="020B0604030504040204" pitchFamily="34" charset="0"/>
                <a:cs typeface="Tahoma" panose="020B0604030504040204" pitchFamily="34" charset="0"/>
              </a:rPr>
              <a:t>“You shall have no other gods before Me”</a:t>
            </a:r>
          </a:p>
          <a:p>
            <a:pPr marL="0" indent="0" algn="ctr">
              <a:buNone/>
            </a:pPr>
            <a:r>
              <a:rPr lang="en-US" sz="4800" dirty="0">
                <a:solidFill>
                  <a:schemeClr val="bg1"/>
                </a:solidFill>
                <a:latin typeface="Tahoma" panose="020B0604030504040204" pitchFamily="34" charset="0"/>
                <a:ea typeface="Tahoma" panose="020B0604030504040204" pitchFamily="34" charset="0"/>
                <a:cs typeface="Tahoma" panose="020B0604030504040204" pitchFamily="34" charset="0"/>
              </a:rPr>
              <a:t>(Exodus 32:1; 20:3)</a:t>
            </a:r>
          </a:p>
        </p:txBody>
      </p:sp>
    </p:spTree>
    <p:extLst>
      <p:ext uri="{BB962C8B-B14F-4D97-AF65-F5344CB8AC3E}">
        <p14:creationId xmlns:p14="http://schemas.microsoft.com/office/powerpoint/2010/main" val="357351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E832F-6159-CDED-912F-47ECEFD598FF}"/>
              </a:ext>
            </a:extLst>
          </p:cNvPr>
          <p:cNvSpPr>
            <a:spLocks noGrp="1"/>
          </p:cNvSpPr>
          <p:nvPr>
            <p:ph type="title"/>
          </p:nvPr>
        </p:nvSpPr>
        <p:spPr>
          <a:xfrm>
            <a:off x="0" y="1"/>
            <a:ext cx="12192000" cy="1139482"/>
          </a:xfrm>
        </p:spPr>
        <p:txBody>
          <a:bodyPr>
            <a:noAutofit/>
          </a:bodyPr>
          <a:lstStyle/>
          <a:p>
            <a:pPr algn="ctr"/>
            <a:r>
              <a:rPr lang="en-US" sz="5700" b="1" dirty="0">
                <a:solidFill>
                  <a:srgbClr val="FF0000"/>
                </a:solidFill>
                <a:latin typeface="Tahoma" panose="020B0604030504040204" pitchFamily="34" charset="0"/>
                <a:ea typeface="Tahoma" panose="020B0604030504040204" pitchFamily="34" charset="0"/>
                <a:cs typeface="Tahoma" panose="020B0604030504040204" pitchFamily="34" charset="0"/>
              </a:rPr>
              <a:t>Israel’s Idolatry- Broke Rule #2</a:t>
            </a:r>
            <a:endParaRPr lang="en-US" sz="57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93910EBB-9830-3929-228D-A6A6F70F964F}"/>
              </a:ext>
            </a:extLst>
          </p:cNvPr>
          <p:cNvSpPr>
            <a:spLocks noGrp="1"/>
          </p:cNvSpPr>
          <p:nvPr>
            <p:ph idx="1"/>
          </p:nvPr>
        </p:nvSpPr>
        <p:spPr>
          <a:xfrm>
            <a:off x="0" y="1280160"/>
            <a:ext cx="12192000" cy="5577839"/>
          </a:xfrm>
        </p:spPr>
        <p:txBody>
          <a:bodyPr>
            <a:normAutofit/>
          </a:bodyPr>
          <a:lstStyle/>
          <a:p>
            <a:pPr marL="0" indent="0" algn="ctr">
              <a:buNone/>
            </a:pP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Aaron compromised with the evildoers and</a:t>
            </a:r>
          </a:p>
          <a:p>
            <a:pPr marL="0" indent="0" algn="ctr">
              <a:buNone/>
            </a:pP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made a golden calf which violated rule #2, </a:t>
            </a:r>
          </a:p>
          <a:p>
            <a:pPr marL="0" indent="0" algn="ctr">
              <a:buNone/>
            </a:pPr>
            <a:r>
              <a:rPr lang="en-US" sz="4400" i="1" dirty="0">
                <a:solidFill>
                  <a:schemeClr val="bg1"/>
                </a:solidFill>
                <a:latin typeface="Tahoma" panose="020B0604030504040204" pitchFamily="34" charset="0"/>
                <a:ea typeface="Tahoma" panose="020B0604030504040204" pitchFamily="34" charset="0"/>
                <a:cs typeface="Tahoma" panose="020B0604030504040204" pitchFamily="34" charset="0"/>
              </a:rPr>
              <a:t>“You shall not make for yourself an idol, or any</a:t>
            </a:r>
          </a:p>
          <a:p>
            <a:pPr marL="0" indent="0" algn="ctr">
              <a:buNone/>
            </a:pPr>
            <a:r>
              <a:rPr lang="en-US" sz="4400" i="1" dirty="0">
                <a:solidFill>
                  <a:schemeClr val="bg1"/>
                </a:solidFill>
                <a:latin typeface="Tahoma" panose="020B0604030504040204" pitchFamily="34" charset="0"/>
                <a:ea typeface="Tahoma" panose="020B0604030504040204" pitchFamily="34" charset="0"/>
                <a:cs typeface="Tahoma" panose="020B0604030504040204" pitchFamily="34" charset="0"/>
              </a:rPr>
              <a:t>likeness of what is in heaven above or on the </a:t>
            </a:r>
          </a:p>
          <a:p>
            <a:pPr marL="0" indent="0" algn="ctr">
              <a:buNone/>
            </a:pPr>
            <a:r>
              <a:rPr lang="en-US" sz="4400" i="1" dirty="0">
                <a:solidFill>
                  <a:schemeClr val="bg1"/>
                </a:solidFill>
                <a:latin typeface="Tahoma" panose="020B0604030504040204" pitchFamily="34" charset="0"/>
                <a:ea typeface="Tahoma" panose="020B0604030504040204" pitchFamily="34" charset="0"/>
                <a:cs typeface="Tahoma" panose="020B0604030504040204" pitchFamily="34" charset="0"/>
              </a:rPr>
              <a:t>earth beneath…you shall not worship them or </a:t>
            </a:r>
          </a:p>
          <a:p>
            <a:pPr marL="0" indent="0" algn="ctr">
              <a:buNone/>
            </a:pPr>
            <a:r>
              <a:rPr lang="en-US" sz="4400" i="1" dirty="0">
                <a:solidFill>
                  <a:schemeClr val="bg1"/>
                </a:solidFill>
                <a:latin typeface="Tahoma" panose="020B0604030504040204" pitchFamily="34" charset="0"/>
                <a:ea typeface="Tahoma" panose="020B0604030504040204" pitchFamily="34" charset="0"/>
                <a:cs typeface="Tahoma" panose="020B0604030504040204" pitchFamily="34" charset="0"/>
              </a:rPr>
              <a:t>serve them”  </a:t>
            </a: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(Exodus 32:2-4a; 20:4-5)</a:t>
            </a:r>
          </a:p>
        </p:txBody>
      </p:sp>
    </p:spTree>
    <p:extLst>
      <p:ext uri="{BB962C8B-B14F-4D97-AF65-F5344CB8AC3E}">
        <p14:creationId xmlns:p14="http://schemas.microsoft.com/office/powerpoint/2010/main" val="174770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1288</TotalTime>
  <Words>2556</Words>
  <Application>Microsoft Office PowerPoint</Application>
  <PresentationFormat>Widescreen</PresentationFormat>
  <Paragraphs>283</Paragraphs>
  <Slides>39</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-apple-system</vt:lpstr>
      <vt:lpstr>Arial</vt:lpstr>
      <vt:lpstr>Calibri</vt:lpstr>
      <vt:lpstr>Calibri Light</vt:lpstr>
      <vt:lpstr>Georgia</vt:lpstr>
      <vt:lpstr>Roboto</vt:lpstr>
      <vt:lpstr>sanchez</vt:lpstr>
      <vt:lpstr>Tahoma</vt:lpstr>
      <vt:lpstr>Times New Roman</vt:lpstr>
      <vt:lpstr>Verdana</vt:lpstr>
      <vt:lpstr>Office Theme</vt:lpstr>
      <vt:lpstr>Hymns for Worship at Woodmont</vt:lpstr>
      <vt:lpstr>God Provided for all of Israel’s Needs</vt:lpstr>
      <vt:lpstr>Israel Promised to Obey God’s Commands</vt:lpstr>
      <vt:lpstr>Israel’s Idolatry- Molten Calf (Ex. 32)</vt:lpstr>
      <vt:lpstr>PowerPoint Presentation</vt:lpstr>
      <vt:lpstr>PowerPoint Presentation</vt:lpstr>
      <vt:lpstr>PowerPoint Presentation</vt:lpstr>
      <vt:lpstr>Israel’s Idolatry- Broke Rule #1</vt:lpstr>
      <vt:lpstr>Israel’s Idolatry- Broke Rule #2</vt:lpstr>
      <vt:lpstr>Israel’s Idolatry- Broke Rule #3</vt:lpstr>
      <vt:lpstr>Israel’s Idolatry- Rose Up to Play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Must You Do to be Saved?</vt:lpstr>
      <vt:lpstr>Hymns for Worship at Woodmont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Idolatry- Golden Calf (Exodus 32)</dc:title>
  <dc:creator>Bettye Locklair</dc:creator>
  <cp:lastModifiedBy>Bettye Locklair</cp:lastModifiedBy>
  <cp:revision>15</cp:revision>
  <dcterms:created xsi:type="dcterms:W3CDTF">2024-03-30T14:47:30Z</dcterms:created>
  <dcterms:modified xsi:type="dcterms:W3CDTF">2024-04-01T00:56:13Z</dcterms:modified>
</cp:coreProperties>
</file>